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notesSlides/notesSlide25.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9"/>
  </p:notesMasterIdLst>
  <p:sldIdLst>
    <p:sldId id="256" r:id="rId2"/>
    <p:sldId id="257" r:id="rId3"/>
    <p:sldId id="258" r:id="rId4"/>
    <p:sldId id="298" r:id="rId5"/>
    <p:sldId id="266" r:id="rId6"/>
    <p:sldId id="267" r:id="rId7"/>
    <p:sldId id="300" r:id="rId8"/>
    <p:sldId id="268" r:id="rId9"/>
    <p:sldId id="269" r:id="rId10"/>
    <p:sldId id="270" r:id="rId11"/>
    <p:sldId id="285" r:id="rId12"/>
    <p:sldId id="286" r:id="rId13"/>
    <p:sldId id="271" r:id="rId14"/>
    <p:sldId id="287" r:id="rId15"/>
    <p:sldId id="288" r:id="rId16"/>
    <p:sldId id="289" r:id="rId17"/>
    <p:sldId id="273" r:id="rId18"/>
    <p:sldId id="272" r:id="rId19"/>
    <p:sldId id="291" r:id="rId20"/>
    <p:sldId id="292" r:id="rId21"/>
    <p:sldId id="290" r:id="rId22"/>
    <p:sldId id="281" r:id="rId23"/>
    <p:sldId id="282" r:id="rId24"/>
    <p:sldId id="283" r:id="rId25"/>
    <p:sldId id="284" r:id="rId26"/>
    <p:sldId id="265" r:id="rId27"/>
    <p:sldId id="260" r:id="rId28"/>
    <p:sldId id="297" r:id="rId29"/>
    <p:sldId id="263" r:id="rId30"/>
    <p:sldId id="262" r:id="rId31"/>
    <p:sldId id="274" r:id="rId32"/>
    <p:sldId id="277" r:id="rId33"/>
    <p:sldId id="293" r:id="rId34"/>
    <p:sldId id="278" r:id="rId35"/>
    <p:sldId id="279" r:id="rId36"/>
    <p:sldId id="299" r:id="rId37"/>
    <p:sldId id="280" r:id="rId38"/>
  </p:sldIdLst>
  <p:sldSz cx="9144000" cy="5143500" type="screen16x9"/>
  <p:notesSz cx="6858000" cy="9144000"/>
  <p:embeddedFontLst>
    <p:embeddedFont>
      <p:font typeface="Raleway" charset="0"/>
      <p:regular r:id="rId40"/>
      <p:bold r:id="rId41"/>
      <p:italic r:id="rId42"/>
      <p:boldItalic r:id="rId43"/>
    </p:embeddedFont>
    <p:embeddedFont>
      <p:font typeface="Lato" charset="0"/>
      <p:regular r:id="rId44"/>
      <p:bold r:id="rId45"/>
      <p:italic r:id="rId46"/>
      <p:boldItalic r:id="rId47"/>
    </p:embeddedFont>
    <p:embeddedFont>
      <p:font typeface="Roboto" charset="0"/>
      <p:regular r:id="rId48"/>
      <p:bold r:id="rId49"/>
      <p:italic r:id="rId50"/>
      <p:boldItalic r:id="rId51"/>
    </p:embeddedFont>
    <p:embeddedFont>
      <p:font typeface="Merriweather" charset="0"/>
      <p:regular r:id="rId52"/>
      <p:bold r:id="rId53"/>
      <p:italic r:id="rId54"/>
      <p:boldItalic r:id="rId55"/>
    </p:embeddedFont>
    <p:embeddedFont>
      <p:font typeface="SimSun" pitchFamily="2" charset="-122"/>
      <p:regular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0449" autoAdjust="0"/>
    <p:restoredTop sz="78313" autoAdjust="0"/>
  </p:normalViewPr>
  <p:slideViewPr>
    <p:cSldViewPr snapToGrid="0">
      <p:cViewPr varScale="1">
        <p:scale>
          <a:sx n="67" d="100"/>
          <a:sy n="67" d="100"/>
        </p:scale>
        <p:origin x="-1512" y="-90"/>
      </p:cViewPr>
      <p:guideLst>
        <p:guide orient="horz" pos="162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2.fntdata"/><Relationship Id="rId54"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interaction-design.org/literature/topics/user-centered-design"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www.interaction-design.org/literature/topics/test" TargetMode="External"/><Relationship Id="rId3" Type="http://schemas.openxmlformats.org/officeDocument/2006/relationships/hyperlink" Target="https://www.interaction-design.org/literature/article/5-stages-in-the-design-thinking-process" TargetMode="External"/><Relationship Id="rId7" Type="http://schemas.openxmlformats.org/officeDocument/2006/relationships/hyperlink" Target="https://www.interaction-design.org/literature/topics/challenge-assumptions"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www.interaction-design.org/literature/topics/empathize" TargetMode="External"/><Relationship Id="rId5" Type="http://schemas.openxmlformats.org/officeDocument/2006/relationships/hyperlink" Target="https://www.merriam-webster.com/dictionary/empathy" TargetMode="External"/><Relationship Id="rId4" Type="http://schemas.openxmlformats.org/officeDocument/2006/relationships/hyperlink" Target="https://careerfoundry.com/en/blog/ux-design/what-is-empathy-in-design-thinking/" TargetMode="Externa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www.interaction-design.org/literature/topics/test" TargetMode="External"/><Relationship Id="rId3" Type="http://schemas.openxmlformats.org/officeDocument/2006/relationships/hyperlink" Target="https://www.interaction-design.org/literature/article/5-stages-in-the-design-thinking-process" TargetMode="External"/><Relationship Id="rId7" Type="http://schemas.openxmlformats.org/officeDocument/2006/relationships/hyperlink" Target="https://www.interaction-design.org/literature/topics/challenge-assumptions"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www.interaction-design.org/literature/topics/empathize" TargetMode="External"/><Relationship Id="rId5" Type="http://schemas.openxmlformats.org/officeDocument/2006/relationships/hyperlink" Target="https://www.merriam-webster.com/dictionary/empathy" TargetMode="External"/><Relationship Id="rId4" Type="http://schemas.openxmlformats.org/officeDocument/2006/relationships/hyperlink" Target="https://careerfoundry.com/en/blog/ux-design/what-is-empathy-in-design-thinking/" TargetMode="Externa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www.nngroup.com/articles/qualitative-surveys/" TargetMode="External"/><Relationship Id="rId3" Type="http://schemas.openxmlformats.org/officeDocument/2006/relationships/hyperlink" Target="https://www.nngroup.com/articles/post-it-in-ux/" TargetMode="External"/><Relationship Id="rId7" Type="http://schemas.openxmlformats.org/officeDocument/2006/relationships/hyperlink" Target="https://indiyoung.com/listening-tips/"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www.nngroup.com/articles/diary-studies/" TargetMode="External"/><Relationship Id="rId5" Type="http://schemas.openxmlformats.org/officeDocument/2006/relationships/hyperlink" Target="https://www.nngroup.com/articles/field-studies/" TargetMode="External"/><Relationship Id="rId4" Type="http://schemas.openxmlformats.org/officeDocument/2006/relationships/hyperlink" Target="https://www.nngroup.com/articles/interviewing-users/"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nngroup.com/articles/ux-mapping-cheat-sheet/"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nngroup.com/articles/ux-mapping-cheat-sheet/"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nngroup.com/articles/ux-mapping-cheat-sheet/"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nngroup.com/articles/ux-mapping-cheat-sheet/"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nngroup.com/articles/ux-mapping-cheat-sheet/"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s://www.nngroup.com/articles/customer-journey-mapping-process/"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www.nngroup.com/articles/ux-mapping-cheat-sheet/"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8" Type="http://schemas.openxmlformats.org/officeDocument/2006/relationships/hyperlink" Target="https://www.interaction-design.org/literature/topics/empathize" TargetMode="External"/><Relationship Id="rId3" Type="http://schemas.openxmlformats.org/officeDocument/2006/relationships/hyperlink" Target="https://www.interaction-design.org/literature/article/5-stages-in-the-design-thinking-process" TargetMode="External"/><Relationship Id="rId7" Type="http://schemas.openxmlformats.org/officeDocument/2006/relationships/hyperlink" Target="https://www.merriam-webster.com/dictionary/empathy" TargetMode="External"/><Relationship Id="rId2" Type="http://schemas.openxmlformats.org/officeDocument/2006/relationships/slide" Target="../slides/slide22.xml"/><Relationship Id="rId1" Type="http://schemas.openxmlformats.org/officeDocument/2006/relationships/notesMaster" Target="../notesMasters/notesMaster1.xml"/><Relationship Id="rId6" Type="http://schemas.openxmlformats.org/officeDocument/2006/relationships/hyperlink" Target="https://www.interaction-design.org/literature/topics/assumptions" TargetMode="External"/><Relationship Id="rId5" Type="http://schemas.openxmlformats.org/officeDocument/2006/relationships/hyperlink" Target="https://www.interaction-design.org/literature/topics/design-process" TargetMode="External"/><Relationship Id="rId10" Type="http://schemas.openxmlformats.org/officeDocument/2006/relationships/hyperlink" Target="https://www.interaction-design.org/literature/topics/test" TargetMode="External"/><Relationship Id="rId4" Type="http://schemas.openxmlformats.org/officeDocument/2006/relationships/hyperlink" Target="https://www.interaction-design.org/literature/topics/empathy" TargetMode="External"/><Relationship Id="rId9" Type="http://schemas.openxmlformats.org/officeDocument/2006/relationships/hyperlink" Target="https://www.interaction-design.org/literature/topics/challenge-assumptions" TargetMode="Externa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interaction-design.org/literature/article/5-stages-in-the-design-thinking-process" TargetMode="External"/><Relationship Id="rId2" Type="http://schemas.openxmlformats.org/officeDocument/2006/relationships/slide" Target="../slides/slide23.xml"/><Relationship Id="rId1" Type="http://schemas.openxmlformats.org/officeDocument/2006/relationships/notesMaster" Target="../notesMasters/notesMaster1.xml"/><Relationship Id="rId5" Type="http://schemas.openxmlformats.org/officeDocument/2006/relationships/hyperlink" Target="https://www.interaction-design.org/literature/topics/scamper" TargetMode="External"/><Relationship Id="rId4" Type="http://schemas.openxmlformats.org/officeDocument/2006/relationships/hyperlink" Target="https://www.interaction-design.org/literature/topics/worst-possible-idea"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interaction-design.org/literature/article/5-stages-in-the-design-thinking-process"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interaction-design.org/literature/article/5-stages-in-the-design-thinking-process" TargetMode="External"/><Relationship Id="rId2" Type="http://schemas.openxmlformats.org/officeDocument/2006/relationships/slide" Target="../slides/slide25.xml"/><Relationship Id="rId1" Type="http://schemas.openxmlformats.org/officeDocument/2006/relationships/notesMaster" Target="../notesMasters/notesMaster1.xml"/><Relationship Id="rId5" Type="http://schemas.openxmlformats.org/officeDocument/2006/relationships/hyperlink" Target="https://www.interaction-design.org/literature/topics/scamper" TargetMode="External"/><Relationship Id="rId4" Type="http://schemas.openxmlformats.org/officeDocument/2006/relationships/hyperlink" Target="https://www.interaction-design.org/literature/topics/worst-possible-idea" TargetMode="Externa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www.cademix.org/storyboarding-in-ui-ux-roles-and-how-to-do-it/"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www.visual-paradigm.com/guide/ux-design/wireframe-vs-storyboard-vs-wireflow-vs-mockup-vs-prototyping/"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www.cademix.org/storyboarding-in-ui-ux-roles-and-how-to-do-it/"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www.cademix.org/storyboarding-in-ui-ux-roles-and-how-to-do-it/"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www.cademix.org/storyboarding-in-ui-ux-roles-and-how-to-do-it/"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interaction-design.org/literature/article/5-stages-in-the-design-thinking-process"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www.interaction-design.org/literature/topics/test" TargetMode="External"/><Relationship Id="rId5" Type="http://schemas.openxmlformats.org/officeDocument/2006/relationships/hyperlink" Target="https://www.interaction-design.org/literature/topics/challenge-assumptions" TargetMode="External"/><Relationship Id="rId4" Type="http://schemas.openxmlformats.org/officeDocument/2006/relationships/hyperlink" Target="https://www.interaction-design.org/literature/topics/empathize"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interaction-design.org/literature/article/5-stages-in-the-design-thinking-process"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www.interaction-design.org/literature/topics/test" TargetMode="External"/><Relationship Id="rId5" Type="http://schemas.openxmlformats.org/officeDocument/2006/relationships/hyperlink" Target="https://www.interaction-design.org/literature/topics/challenge-assumptions" TargetMode="External"/><Relationship Id="rId4" Type="http://schemas.openxmlformats.org/officeDocument/2006/relationships/hyperlink" Target="https://www.interaction-design.org/literature/topics/empathize" TargetMode="External"/></Relationships>
</file>

<file path=ppt/notesSlides/_rels/notesSlide8.xml.rels><?xml version="1.0" encoding="UTF-8" standalone="yes"?>
<Relationships xmlns="http://schemas.openxmlformats.org/package/2006/relationships"><Relationship Id="rId8" Type="http://schemas.openxmlformats.org/officeDocument/2006/relationships/hyperlink" Target="https://www.interaction-design.org/literature/topics/empathize" TargetMode="External"/><Relationship Id="rId3" Type="http://schemas.openxmlformats.org/officeDocument/2006/relationships/hyperlink" Target="https://www.interaction-design.org/literature/article/5-stages-in-the-design-thinking-process" TargetMode="External"/><Relationship Id="rId7" Type="http://schemas.openxmlformats.org/officeDocument/2006/relationships/hyperlink" Target="https://www.merriam-webster.com/dictionary/empathy"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s://www.interaction-design.org/literature/topics/assumptions" TargetMode="External"/><Relationship Id="rId5" Type="http://schemas.openxmlformats.org/officeDocument/2006/relationships/hyperlink" Target="https://www.interaction-design.org/literature/topics/design-process" TargetMode="External"/><Relationship Id="rId10" Type="http://schemas.openxmlformats.org/officeDocument/2006/relationships/hyperlink" Target="https://www.interaction-design.org/literature/topics/test" TargetMode="External"/><Relationship Id="rId4" Type="http://schemas.openxmlformats.org/officeDocument/2006/relationships/hyperlink" Target="https://www.interaction-design.org/literature/topics/empathy" TargetMode="External"/><Relationship Id="rId9" Type="http://schemas.openxmlformats.org/officeDocument/2006/relationships/hyperlink" Target="https://www.interaction-design.org/literature/topics/challenge-assumptions"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nngroup.com/courses/generating-big-ideas/"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www.interaction-design.org/literature/topics/test" TargetMode="External"/><Relationship Id="rId5" Type="http://schemas.openxmlformats.org/officeDocument/2006/relationships/hyperlink" Target="https://www.interaction-design.org/literature/topics/challenge-assumptions" TargetMode="External"/><Relationship Id="rId4" Type="http://schemas.openxmlformats.org/officeDocument/2006/relationships/hyperlink" Target="https://www.interaction-design.org/literature/topics/empathiz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https://www.interaction-design.org/literature/topics/user-centered-design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So let's break this down into some pieces, some key phrases here, focusing on gaining a deeper understanding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of who will be using the product.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So it's trying to get into the mindset of the people, the humans who will be interacting with your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That's the whole point of being user centric, user centered design and trying to design the experience,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the interface, the processes, the workflows, the tasks that they will be trying to perform while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using your product system or service from their perspective to help them be successful while using your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u="sng">
                <a:solidFill>
                  <a:srgbClr val="401B9C"/>
                </a:solidFill>
                <a:latin typeface="Roboto"/>
                <a:ea typeface="Roboto"/>
                <a:cs typeface="Roboto"/>
                <a:sym typeface="Roboto"/>
              </a:rPr>
              <a:t>product system or service.</a:t>
            </a:r>
            <a:endParaRPr sz="1200" u="sng">
              <a:solidFill>
                <a:srgbClr val="401B9C"/>
              </a:solidFill>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5acd6c9a87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5acd6c9a87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https://www.interaction-design.org/literature/article/5-stages-in-the-design-thinking-process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u="sng" dirty="0">
                <a:solidFill>
                  <a:schemeClr val="hlink"/>
                </a:solidFill>
                <a:hlinkClick r:id="rId4"/>
              </a:rPr>
              <a:t>https://careerfoundry.com/en/blog/ux-design/what-is-empathy-in-design-thinking/</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lnSpc>
                <a:spcPct val="120000"/>
              </a:lnSpc>
              <a:spcBef>
                <a:spcPts val="3000"/>
              </a:spcBef>
              <a:spcAft>
                <a:spcPts val="0"/>
              </a:spcAft>
              <a:buNone/>
            </a:pPr>
            <a:r>
              <a:rPr lang="en" sz="1500" i="1" dirty="0">
                <a:solidFill>
                  <a:srgbClr val="2B2B2B"/>
                </a:solidFill>
                <a:highlight>
                  <a:srgbClr val="F9F9F9"/>
                </a:highlight>
                <a:latin typeface="Merriweather"/>
                <a:ea typeface="Merriweather"/>
                <a:cs typeface="Merriweather"/>
                <a:sym typeface="Merriweather"/>
              </a:rPr>
              <a:t>The literary meaning of empathy is </a:t>
            </a:r>
            <a:r>
              <a:rPr lang="en" sz="1500" i="1" dirty="0">
                <a:solidFill>
                  <a:srgbClr val="202124"/>
                </a:solidFill>
                <a:highlight>
                  <a:srgbClr val="FFFFFF"/>
                </a:highlight>
                <a:latin typeface="Merriweather"/>
                <a:ea typeface="Merriweather"/>
                <a:cs typeface="Merriweather"/>
                <a:sym typeface="Merriweather"/>
              </a:rPr>
              <a:t>the ability to understand and share the feelings of another.</a:t>
            </a:r>
            <a:endParaRPr dirty="0"/>
          </a:p>
          <a:p>
            <a:pPr marL="0" lvl="0" indent="0" algn="l" rtl="0">
              <a:spcBef>
                <a:spcPts val="1200"/>
              </a:spcBef>
              <a:spcAft>
                <a:spcPts val="0"/>
              </a:spcAft>
              <a:buNone/>
            </a:pPr>
            <a:endParaRPr dirty="0"/>
          </a:p>
          <a:p>
            <a:pPr marL="0" lvl="0" indent="0" algn="l" rtl="0">
              <a:spcBef>
                <a:spcPts val="0"/>
              </a:spcBef>
              <a:spcAft>
                <a:spcPts val="0"/>
              </a:spcAft>
              <a:buNone/>
            </a:pPr>
            <a:endParaRPr dirty="0"/>
          </a:p>
          <a:p>
            <a:pPr marL="0" lvl="0" indent="0" algn="l" rtl="0">
              <a:lnSpc>
                <a:spcPct val="166666"/>
              </a:lnSpc>
              <a:spcBef>
                <a:spcPts val="1400"/>
              </a:spcBef>
              <a:spcAft>
                <a:spcPts val="0"/>
              </a:spcAft>
              <a:buNone/>
            </a:pPr>
            <a:r>
              <a:rPr lang="en" sz="1350" b="1" dirty="0">
                <a:solidFill>
                  <a:schemeClr val="hlink"/>
                </a:solidFill>
                <a:uFill>
                  <a:noFill/>
                </a:uFill>
                <a:hlinkClick r:id="rId5"/>
              </a:rPr>
              <a:t>Empathy is defined as</a:t>
            </a:r>
            <a:r>
              <a:rPr lang="en" sz="1350" dirty="0">
                <a:solidFill>
                  <a:schemeClr val="dk1"/>
                </a:solidFill>
              </a:rPr>
              <a:t> “the action of understanding, being aware of, being sensitive to, and vicariously experiencing the feelings, thoughts, and experience of another without having the feelings, thoughts, and experience fully communicated in an objectively explicit manner.”</a:t>
            </a:r>
            <a:endParaRPr sz="1350" dirty="0">
              <a:solidFill>
                <a:schemeClr val="dk1"/>
              </a:solidFill>
            </a:endParaRPr>
          </a:p>
          <a:p>
            <a:pPr marL="0" lvl="0" indent="0" algn="l" rtl="0">
              <a:lnSpc>
                <a:spcPct val="166666"/>
              </a:lnSpc>
              <a:spcBef>
                <a:spcPts val="1400"/>
              </a:spcBef>
              <a:spcAft>
                <a:spcPts val="0"/>
              </a:spcAft>
              <a:buNone/>
            </a:pPr>
            <a:r>
              <a:rPr lang="en" sz="1350" dirty="0">
                <a:solidFill>
                  <a:schemeClr val="dk1"/>
                </a:solidFill>
              </a:rPr>
              <a:t>It describes the ability to put yourself in another person’s shoes; to truly see the world through their eyes in a given context or situation.</a:t>
            </a:r>
            <a:endParaRPr sz="1350" dirty="0">
              <a:solidFill>
                <a:schemeClr val="dk1"/>
              </a:solidFill>
            </a:endParaRPr>
          </a:p>
          <a:p>
            <a:pPr marL="0" lvl="0" indent="0" algn="l" rtl="0">
              <a:lnSpc>
                <a:spcPct val="166666"/>
              </a:lnSpc>
              <a:spcBef>
                <a:spcPts val="1400"/>
              </a:spcBef>
              <a:spcAft>
                <a:spcPts val="0"/>
              </a:spcAft>
              <a:buNone/>
            </a:pPr>
            <a:r>
              <a:rPr lang="en" sz="1350" dirty="0">
                <a:solidFill>
                  <a:schemeClr val="dk1"/>
                </a:solidFill>
              </a:rPr>
              <a:t>In a social context, empathy is often what drives us to take action. If we see people suffering or struggling, and we are able to empathise with their situation, we are compelled to help relieve them in some way.</a:t>
            </a:r>
            <a:endParaRPr sz="1350" dirty="0">
              <a:solidFill>
                <a:schemeClr val="dk1"/>
              </a:solidFill>
            </a:endParaRPr>
          </a:p>
          <a:p>
            <a:pPr marL="0" lvl="0" indent="0" algn="l" rtl="0">
              <a:lnSpc>
                <a:spcPct val="166666"/>
              </a:lnSpc>
              <a:spcBef>
                <a:spcPts val="1400"/>
              </a:spcBef>
              <a:spcAft>
                <a:spcPts val="0"/>
              </a:spcAft>
              <a:buNone/>
            </a:pPr>
            <a:r>
              <a:rPr lang="en" sz="1350" dirty="0">
                <a:solidFill>
                  <a:schemeClr val="dk1"/>
                </a:solidFill>
              </a:rPr>
              <a:t>Designers need to build empathy for their users in order to take the right course of action. It’s important to understand how the user feels when interacting with a certain product or interface; does the layout of this website evoke feelings of frustration? What emotions does the user go through when navigating this app?</a:t>
            </a:r>
            <a:endParaRPr sz="1350" dirty="0">
              <a:solidFill>
                <a:schemeClr val="dk1"/>
              </a:solidFill>
            </a:endParaRPr>
          </a:p>
          <a:p>
            <a:pPr marL="0" lvl="0" indent="0" algn="l" rtl="0">
              <a:lnSpc>
                <a:spcPct val="166666"/>
              </a:lnSpc>
              <a:spcBef>
                <a:spcPts val="1400"/>
              </a:spcBef>
              <a:spcAft>
                <a:spcPts val="0"/>
              </a:spcAft>
              <a:buNone/>
            </a:pPr>
            <a:r>
              <a:rPr lang="en" sz="1350" dirty="0">
                <a:solidFill>
                  <a:schemeClr val="dk1"/>
                </a:solidFill>
              </a:rPr>
              <a:t>In building empathy, designers can create products which truly please the user and make their lives easier. Without this empathy, the design process lacks that all-important user-centricity which often marks the distinction between product success and failure.</a:t>
            </a:r>
            <a:endParaRPr sz="1350" dirty="0">
              <a:solidFill>
                <a:schemeClr val="dk1"/>
              </a:solidFill>
            </a:endParaRPr>
          </a:p>
          <a:p>
            <a:pPr marL="0" lvl="0" indent="0" algn="l" rtl="0">
              <a:spcBef>
                <a:spcPts val="1400"/>
              </a:spcBef>
              <a:spcAft>
                <a:spcPts val="0"/>
              </a:spcAft>
              <a:buNone/>
            </a:pPr>
            <a:endParaRPr dirty="0"/>
          </a:p>
          <a:p>
            <a:pPr marL="0" lvl="0" indent="0" algn="l" rtl="0">
              <a:lnSpc>
                <a:spcPct val="178000"/>
              </a:lnSpc>
              <a:spcBef>
                <a:spcPts val="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7">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8">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dirty="0">
              <a:solidFill>
                <a:srgbClr val="2D333A"/>
              </a:solidFill>
              <a:highlight>
                <a:srgbClr val="F9F9F9"/>
              </a:highlight>
              <a:latin typeface="Merriweather"/>
              <a:ea typeface="Merriweather"/>
              <a:cs typeface="Merriweather"/>
              <a:sym typeface="Merriweather"/>
            </a:endParaRPr>
          </a:p>
          <a:p>
            <a:pPr marL="0" lvl="0" indent="0" algn="l" rtl="0">
              <a:lnSpc>
                <a:spcPct val="178000"/>
              </a:lnSpc>
              <a:spcBef>
                <a:spcPts val="240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7">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8">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dirty="0">
              <a:solidFill>
                <a:srgbClr val="2D333A"/>
              </a:solidFill>
              <a:highlight>
                <a:srgbClr val="F9F9F9"/>
              </a:highlight>
              <a:latin typeface="Merriweather"/>
              <a:ea typeface="Merriweather"/>
              <a:cs typeface="Merriweather"/>
              <a:sym typeface="Merriweather"/>
            </a:endParaRPr>
          </a:p>
          <a:p>
            <a:pPr marL="0" lvl="0" indent="0" algn="l" rtl="0">
              <a:spcBef>
                <a:spcPts val="240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lnSpc>
                <a:spcPct val="115000"/>
              </a:lnSpc>
              <a:spcBef>
                <a:spcPts val="0"/>
              </a:spcBef>
              <a:spcAft>
                <a:spcPts val="0"/>
              </a:spcAft>
              <a:buNone/>
            </a:pPr>
            <a:r>
              <a:rPr lang="en" dirty="0"/>
              <a:t/>
            </a:r>
            <a:br>
              <a:rPr lang="en" dirty="0"/>
            </a:br>
            <a:r>
              <a:rPr lang="en" sz="1200" dirty="0">
                <a:solidFill>
                  <a:srgbClr val="1C1D1F"/>
                </a:solidFill>
                <a:latin typeface="Roboto"/>
                <a:ea typeface="Roboto"/>
                <a:cs typeface="Roboto"/>
                <a:sym typeface="Roboto"/>
              </a:rPr>
              <a:t>a person's perceptions and responses that result from the use or anticipated use of a product system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 lot.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let's break this one down into pieces, too.</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a pursuit, a person's perceptions and responses of their anticipated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before they even 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You might be scratching your head, perhaps what they read about it in the marketing material, what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someone else has told them about it, how they first became exposed to know that your product system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 even exists.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the anticipated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What is that mindset?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Those perceptions and responses that they have as they're sitting down before they've even started to</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Have they heard that your product system or service is easy to use its user friendly?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a delightful experience.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perhaps have they heard that?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just seems clunky, it's cumbersome, it's difficult to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confusing, it's frustrating.</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all part of the user experience, these preconceived notions that they bring with them when they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sit down to 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it's while they're actually using your product.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As they go through interacting with your product, is it responding in a way that they would expect?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usable?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enjoy using it?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look forward to using it again?</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Would they tell other people that it's fantastic.</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enjoyed using this.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helpful for me.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helped me achieve some tasks and that they should suggest other people to use it as well.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both that preconceived notion before they even start to use your product, kind of that referral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of the people telling them about it, what they've read from their marketing materials.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while they're actually using a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like to break it down into three simple pieces.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I've kind of already mentioned some of these words first.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achieve something?</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accomplish some tasks, some workflows that they can provide information and they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can get some results back?</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Second, is it usable?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user friendly?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sort of from the inverse.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avoids points of confusion, points of frustration.</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They're able to understand your interface.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There's an easy learning curve to understand kind of the cadence of how your system works, where things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typically are located in the interface.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When they interact with something, it gives them an anticipated results or interaction back.</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kind of more from the usable perspective.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third.</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put a smile on their 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Even systems I've worked on that were for very complex enterprise systems, processing millions of data</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records in the utility industry or even in the medical industry.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can still put a smile on someone's face that it helped them achieve their job.</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efficient, it was effective.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even put a smile and that they looked forward to using your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Once again, the delight factor.</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dirty="0">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dirty="0">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5acd6c9a87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5acd6c9a87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https://www.interaction-design.org/literature/article/5-stages-in-the-design-thinking-process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u="sng" dirty="0">
                <a:solidFill>
                  <a:schemeClr val="hlink"/>
                </a:solidFill>
                <a:hlinkClick r:id="rId4"/>
              </a:rPr>
              <a:t>https://careerfoundry.com/en/blog/ux-design/what-is-empathy-in-design-thinking/</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lnSpc>
                <a:spcPct val="120000"/>
              </a:lnSpc>
              <a:spcBef>
                <a:spcPts val="3000"/>
              </a:spcBef>
              <a:spcAft>
                <a:spcPts val="0"/>
              </a:spcAft>
              <a:buNone/>
            </a:pPr>
            <a:r>
              <a:rPr lang="en" sz="1500" i="1" dirty="0">
                <a:solidFill>
                  <a:srgbClr val="2B2B2B"/>
                </a:solidFill>
                <a:highlight>
                  <a:srgbClr val="F9F9F9"/>
                </a:highlight>
                <a:latin typeface="Merriweather"/>
                <a:ea typeface="Merriweather"/>
                <a:cs typeface="Merriweather"/>
                <a:sym typeface="Merriweather"/>
              </a:rPr>
              <a:t>The literary meaning of empathy is </a:t>
            </a:r>
            <a:r>
              <a:rPr lang="en" sz="1500" i="1" dirty="0">
                <a:solidFill>
                  <a:srgbClr val="202124"/>
                </a:solidFill>
                <a:highlight>
                  <a:srgbClr val="FFFFFF"/>
                </a:highlight>
                <a:latin typeface="Merriweather"/>
                <a:ea typeface="Merriweather"/>
                <a:cs typeface="Merriweather"/>
                <a:sym typeface="Merriweather"/>
              </a:rPr>
              <a:t>the ability to understand and share the feelings of another.</a:t>
            </a:r>
            <a:endParaRPr dirty="0"/>
          </a:p>
          <a:p>
            <a:pPr marL="0" lvl="0" indent="0" algn="l" rtl="0">
              <a:spcBef>
                <a:spcPts val="1200"/>
              </a:spcBef>
              <a:spcAft>
                <a:spcPts val="0"/>
              </a:spcAft>
              <a:buNone/>
            </a:pPr>
            <a:endParaRPr dirty="0"/>
          </a:p>
          <a:p>
            <a:pPr marL="0" lvl="0" indent="0" algn="l" rtl="0">
              <a:spcBef>
                <a:spcPts val="0"/>
              </a:spcBef>
              <a:spcAft>
                <a:spcPts val="0"/>
              </a:spcAft>
              <a:buNone/>
            </a:pPr>
            <a:endParaRPr dirty="0"/>
          </a:p>
          <a:p>
            <a:pPr marL="0" lvl="0" indent="0" algn="l" rtl="0">
              <a:lnSpc>
                <a:spcPct val="166666"/>
              </a:lnSpc>
              <a:spcBef>
                <a:spcPts val="1400"/>
              </a:spcBef>
              <a:spcAft>
                <a:spcPts val="0"/>
              </a:spcAft>
              <a:buNone/>
            </a:pPr>
            <a:r>
              <a:rPr lang="en" sz="1350" b="1" dirty="0">
                <a:solidFill>
                  <a:schemeClr val="hlink"/>
                </a:solidFill>
                <a:uFill>
                  <a:noFill/>
                </a:uFill>
                <a:hlinkClick r:id="rId5"/>
              </a:rPr>
              <a:t>Empathy is defined as</a:t>
            </a:r>
            <a:r>
              <a:rPr lang="en" sz="1350" dirty="0">
                <a:solidFill>
                  <a:schemeClr val="dk1"/>
                </a:solidFill>
              </a:rPr>
              <a:t> “the action of understanding, being aware of, being sensitive to, and vicariously experiencing the feelings, thoughts, and experience of another without having the feelings, thoughts, and experience fully communicated in an objectively explicit manner.”</a:t>
            </a:r>
            <a:endParaRPr sz="1350" dirty="0">
              <a:solidFill>
                <a:schemeClr val="dk1"/>
              </a:solidFill>
            </a:endParaRPr>
          </a:p>
          <a:p>
            <a:pPr marL="0" lvl="0" indent="0" algn="l" rtl="0">
              <a:lnSpc>
                <a:spcPct val="166666"/>
              </a:lnSpc>
              <a:spcBef>
                <a:spcPts val="1400"/>
              </a:spcBef>
              <a:spcAft>
                <a:spcPts val="0"/>
              </a:spcAft>
              <a:buNone/>
            </a:pPr>
            <a:r>
              <a:rPr lang="en" sz="1350" dirty="0">
                <a:solidFill>
                  <a:schemeClr val="dk1"/>
                </a:solidFill>
              </a:rPr>
              <a:t>It describes the ability to put yourself in another person’s shoes; to truly see the world through their eyes in a given context or situation.</a:t>
            </a:r>
            <a:endParaRPr sz="1350" dirty="0">
              <a:solidFill>
                <a:schemeClr val="dk1"/>
              </a:solidFill>
            </a:endParaRPr>
          </a:p>
          <a:p>
            <a:pPr marL="0" lvl="0" indent="0" algn="l" rtl="0">
              <a:lnSpc>
                <a:spcPct val="166666"/>
              </a:lnSpc>
              <a:spcBef>
                <a:spcPts val="1400"/>
              </a:spcBef>
              <a:spcAft>
                <a:spcPts val="0"/>
              </a:spcAft>
              <a:buNone/>
            </a:pPr>
            <a:r>
              <a:rPr lang="en" sz="1350" dirty="0">
                <a:solidFill>
                  <a:schemeClr val="dk1"/>
                </a:solidFill>
              </a:rPr>
              <a:t>In a social context, empathy is often what drives us to take action. If we see people suffering or struggling, and we are able to empathise with their situation, we are compelled to help relieve them in some way.</a:t>
            </a:r>
            <a:endParaRPr sz="1350" dirty="0">
              <a:solidFill>
                <a:schemeClr val="dk1"/>
              </a:solidFill>
            </a:endParaRPr>
          </a:p>
          <a:p>
            <a:pPr marL="0" lvl="0" indent="0" algn="l" rtl="0">
              <a:lnSpc>
                <a:spcPct val="166666"/>
              </a:lnSpc>
              <a:spcBef>
                <a:spcPts val="1400"/>
              </a:spcBef>
              <a:spcAft>
                <a:spcPts val="0"/>
              </a:spcAft>
              <a:buNone/>
            </a:pPr>
            <a:r>
              <a:rPr lang="en" sz="1350" dirty="0">
                <a:solidFill>
                  <a:schemeClr val="dk1"/>
                </a:solidFill>
              </a:rPr>
              <a:t>Designers need to build empathy for their users in order to take the right course of action. It’s important to understand how the user feels when interacting with a certain product or interface; does the layout of this website evoke feelings of frustration? What emotions does the user go through when navigating this app?</a:t>
            </a:r>
            <a:endParaRPr sz="1350" dirty="0">
              <a:solidFill>
                <a:schemeClr val="dk1"/>
              </a:solidFill>
            </a:endParaRPr>
          </a:p>
          <a:p>
            <a:pPr marL="0" lvl="0" indent="0" algn="l" rtl="0">
              <a:lnSpc>
                <a:spcPct val="166666"/>
              </a:lnSpc>
              <a:spcBef>
                <a:spcPts val="1400"/>
              </a:spcBef>
              <a:spcAft>
                <a:spcPts val="0"/>
              </a:spcAft>
              <a:buNone/>
            </a:pPr>
            <a:r>
              <a:rPr lang="en" sz="1350" dirty="0">
                <a:solidFill>
                  <a:schemeClr val="dk1"/>
                </a:solidFill>
              </a:rPr>
              <a:t>In building empathy, designers can create products which truly please the user and make their lives easier. Without this empathy, the design process lacks that all-important user-centricity which often marks the distinction between product success and failure.</a:t>
            </a:r>
            <a:endParaRPr sz="1350" dirty="0">
              <a:solidFill>
                <a:schemeClr val="dk1"/>
              </a:solidFill>
            </a:endParaRPr>
          </a:p>
          <a:p>
            <a:pPr marL="0" lvl="0" indent="0" algn="l" rtl="0">
              <a:spcBef>
                <a:spcPts val="1400"/>
              </a:spcBef>
              <a:spcAft>
                <a:spcPts val="0"/>
              </a:spcAft>
              <a:buNone/>
            </a:pPr>
            <a:endParaRPr dirty="0"/>
          </a:p>
          <a:p>
            <a:pPr marL="0" lvl="0" indent="0" algn="l" rtl="0">
              <a:lnSpc>
                <a:spcPct val="178000"/>
              </a:lnSpc>
              <a:spcBef>
                <a:spcPts val="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7">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8">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dirty="0">
              <a:solidFill>
                <a:srgbClr val="2D333A"/>
              </a:solidFill>
              <a:highlight>
                <a:srgbClr val="F9F9F9"/>
              </a:highlight>
              <a:latin typeface="Merriweather"/>
              <a:ea typeface="Merriweather"/>
              <a:cs typeface="Merriweather"/>
              <a:sym typeface="Merriweather"/>
            </a:endParaRPr>
          </a:p>
          <a:p>
            <a:pPr marL="0" lvl="0" indent="0" algn="l" rtl="0">
              <a:lnSpc>
                <a:spcPct val="178000"/>
              </a:lnSpc>
              <a:spcBef>
                <a:spcPts val="240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7">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8">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dirty="0">
              <a:solidFill>
                <a:srgbClr val="2D333A"/>
              </a:solidFill>
              <a:highlight>
                <a:srgbClr val="F9F9F9"/>
              </a:highlight>
              <a:latin typeface="Merriweather"/>
              <a:ea typeface="Merriweather"/>
              <a:cs typeface="Merriweather"/>
              <a:sym typeface="Merriweather"/>
            </a:endParaRPr>
          </a:p>
          <a:p>
            <a:pPr marL="0" lvl="0" indent="0" algn="l" rtl="0">
              <a:spcBef>
                <a:spcPts val="240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lnSpc>
                <a:spcPct val="115000"/>
              </a:lnSpc>
              <a:spcBef>
                <a:spcPts val="0"/>
              </a:spcBef>
              <a:spcAft>
                <a:spcPts val="0"/>
              </a:spcAft>
              <a:buNone/>
            </a:pPr>
            <a:r>
              <a:rPr lang="en" dirty="0"/>
              <a:t/>
            </a:r>
            <a:br>
              <a:rPr lang="en" dirty="0"/>
            </a:br>
            <a:r>
              <a:rPr lang="en" sz="1200" dirty="0">
                <a:solidFill>
                  <a:srgbClr val="1C1D1F"/>
                </a:solidFill>
                <a:latin typeface="Roboto"/>
                <a:ea typeface="Roboto"/>
                <a:cs typeface="Roboto"/>
                <a:sym typeface="Roboto"/>
              </a:rPr>
              <a:t>a person's perceptions and responses that result from the use or anticipated use of a product system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 lot.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let's break this one down into pieces, too.</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a pursuit, a person's perceptions and responses of their anticipated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before they even 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You might be scratching your head, perhaps what they read about it in the marketing material, what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someone else has told them about it, how they first became exposed to know that your product system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 even exists.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the anticipated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What is that mindset?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Those perceptions and responses that they have as they're sitting down before they've even started to</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Have they heard that your product system or service is easy to use its user friendly?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a delightful experience.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perhaps have they heard that?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just seems clunky, it's cumbersome, it's difficult to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confusing, it's frustrating.</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all part of the user experience, these preconceived notions that they bring with them when they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sit down to 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it's while they're actually using your product.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As they go through interacting with your product, is it responding in a way that they would expect?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usable?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enjoy using it?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look forward to using it again?</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Would they tell other people that it's fantastic.</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enjoyed using this.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helpful for me.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helped me achieve some tasks and that they should suggest other people to use it as well.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both that preconceived notion before they even start to use your product, kind of that referral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of the people telling them about it, what they've read from their marketing materials.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while they're actually using a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like to break it down into three simple pieces.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I've kind of already mentioned some of these words first.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achieve something?</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accomplish some tasks, some workflows that they can provide information and they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can get some results back?</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Second, is it usable?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user friendly?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sort of from the inverse.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avoids points of confusion, points of frustration.</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They're able to understand your interface.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There's an easy learning curve to understand kind of the cadence of how your system works, where things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typically are located in the interface.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When they interact with something, it gives them an anticipated results or interaction back.</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kind of more from the usable perspective.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third.</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put a smile on their 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Even systems I've worked on that were for very complex enterprise systems, processing millions of data</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records in the utility industry or even in the medical industry.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can still put a smile on someone's face that it helped them achieve their job.</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efficient, it was effective.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even put a smile and that they looked forward to using your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Once again, the delight factor.</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dirty="0">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dirty="0">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dirty="0"/>
          </a:p>
        </p:txBody>
      </p:sp>
    </p:spTree>
    <p:extLst>
      <p:ext uri="{BB962C8B-B14F-4D97-AF65-F5344CB8AC3E}">
        <p14:creationId xmlns="" xmlns:p14="http://schemas.microsoft.com/office/powerpoint/2010/main" val="3808763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5acd6c9a87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5acd6c9a87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1" i="0" dirty="0">
                <a:solidFill>
                  <a:srgbClr val="333333"/>
                </a:solidFill>
                <a:effectLst/>
                <a:latin typeface="Source Sans Variable"/>
              </a:rPr>
              <a:t>https://www.nngroup.com/articles/empathy-mapping/</a:t>
            </a:r>
          </a:p>
          <a:p>
            <a:pPr algn="l"/>
            <a:endParaRPr lang="en-US" b="1" i="0" dirty="0">
              <a:solidFill>
                <a:srgbClr val="333333"/>
              </a:solidFill>
              <a:effectLst/>
              <a:latin typeface="Source Sans Variable"/>
            </a:endParaRPr>
          </a:p>
          <a:p>
            <a:pPr algn="l"/>
            <a:r>
              <a:rPr lang="en-US" b="1" i="0" dirty="0">
                <a:solidFill>
                  <a:srgbClr val="333333"/>
                </a:solidFill>
                <a:effectLst/>
                <a:latin typeface="Source Sans Variable"/>
              </a:rPr>
              <a:t>1. Define scope and goals</a:t>
            </a:r>
          </a:p>
          <a:p>
            <a:pPr algn="l"/>
            <a:r>
              <a:rPr lang="en-US" b="1" i="0" dirty="0">
                <a:solidFill>
                  <a:srgbClr val="333333"/>
                </a:solidFill>
                <a:effectLst/>
                <a:latin typeface="Arial" panose="020B0604020202020204" pitchFamily="34" charset="0"/>
              </a:rPr>
              <a:t>a.  What user or persona will you map? </a:t>
            </a:r>
            <a:r>
              <a:rPr lang="en-US" b="0" i="0" dirty="0">
                <a:solidFill>
                  <a:srgbClr val="333333"/>
                </a:solidFill>
                <a:effectLst/>
                <a:latin typeface="Arial" panose="020B0604020202020204" pitchFamily="34" charset="0"/>
              </a:rPr>
              <a:t>Will you map a persona or an individual user? Always start with a 1:1 mapping (1 user/persona per empathy map). This means that, if you have multiple personas, there should be an empathy map for each.</a:t>
            </a:r>
          </a:p>
          <a:p>
            <a:pPr algn="l"/>
            <a:r>
              <a:rPr lang="en-US" b="1" i="0" dirty="0">
                <a:solidFill>
                  <a:srgbClr val="333333"/>
                </a:solidFill>
                <a:effectLst/>
                <a:latin typeface="Arial" panose="020B0604020202020204" pitchFamily="34" charset="0"/>
              </a:rPr>
              <a:t>b.  Define your primary purpose for empathy mapping. </a:t>
            </a:r>
            <a:r>
              <a:rPr lang="en-US" b="0" i="0" dirty="0">
                <a:solidFill>
                  <a:srgbClr val="333333"/>
                </a:solidFill>
                <a:effectLst/>
                <a:latin typeface="Arial" panose="020B0604020202020204" pitchFamily="34" charset="0"/>
              </a:rPr>
              <a:t>Is it to align the team on your user? If so, be sure everyone is present during the empathy-mapping activity. Is it to analyze an interview transcript? If so, set a clear scope and timebox your effort to ensure you have time to map multiple user interviews.</a:t>
            </a:r>
          </a:p>
          <a:p>
            <a:pPr algn="l"/>
            <a:r>
              <a:rPr lang="en-US" b="1" i="0" dirty="0">
                <a:solidFill>
                  <a:srgbClr val="333333"/>
                </a:solidFill>
                <a:effectLst/>
                <a:latin typeface="Source Sans Variable"/>
              </a:rPr>
              <a:t>2. Gather materials</a:t>
            </a:r>
          </a:p>
          <a:p>
            <a:pPr algn="l"/>
            <a:r>
              <a:rPr lang="en-US" b="0" i="0" dirty="0">
                <a:solidFill>
                  <a:srgbClr val="333333"/>
                </a:solidFill>
                <a:effectLst/>
                <a:latin typeface="Arial" panose="020B0604020202020204" pitchFamily="34" charset="0"/>
              </a:rPr>
              <a:t>Your purpose should dictate the medium you use to create an empathy map. If you will be working with an entire team, have a large whiteboard, </a:t>
            </a:r>
            <a:r>
              <a:rPr lang="en-US" b="0" i="0" u="sng" dirty="0">
                <a:solidFill>
                  <a:srgbClr val="017698"/>
                </a:solidFill>
                <a:effectLst/>
                <a:latin typeface="Arial" panose="020B0604020202020204" pitchFamily="34" charset="0"/>
                <a:hlinkClick r:id="rId3"/>
              </a:rPr>
              <a:t>sticky notes</a:t>
            </a:r>
            <a:r>
              <a:rPr lang="en-US" b="0" i="0" dirty="0">
                <a:solidFill>
                  <a:srgbClr val="333333"/>
                </a:solidFill>
                <a:effectLst/>
                <a:latin typeface="Arial" panose="020B0604020202020204" pitchFamily="34" charset="0"/>
              </a:rPr>
              <a:t>, and markers readily available. (The outcome will look somewhat like the illustration above.) If empathy mapping alone, create a system that works for you. The easier to share out with the rest of the team, the better.</a:t>
            </a:r>
          </a:p>
          <a:p>
            <a:pPr algn="l"/>
            <a:r>
              <a:rPr lang="en-US" b="1" i="0" dirty="0">
                <a:solidFill>
                  <a:srgbClr val="333333"/>
                </a:solidFill>
                <a:effectLst/>
                <a:latin typeface="Source Sans Variable"/>
              </a:rPr>
              <a:t>3. Collect research</a:t>
            </a:r>
          </a:p>
          <a:p>
            <a:pPr algn="l"/>
            <a:r>
              <a:rPr lang="en-US" b="0" i="0" dirty="0">
                <a:solidFill>
                  <a:srgbClr val="333333"/>
                </a:solidFill>
                <a:effectLst/>
                <a:latin typeface="Arial" panose="020B0604020202020204" pitchFamily="34" charset="0"/>
              </a:rPr>
              <a:t>Gather the research you will be using to fuel your empathy map. Empathy mapping is a qualitative method, so you will need qualitative inputs: </a:t>
            </a:r>
            <a:r>
              <a:rPr lang="en-US" b="0" i="0" u="sng" dirty="0">
                <a:solidFill>
                  <a:srgbClr val="017698"/>
                </a:solidFill>
                <a:effectLst/>
                <a:latin typeface="Arial" panose="020B0604020202020204" pitchFamily="34" charset="0"/>
                <a:hlinkClick r:id="rId4"/>
              </a:rPr>
              <a:t>user interviews</a:t>
            </a:r>
            <a:r>
              <a:rPr lang="en-US" b="0" i="0" dirty="0">
                <a:solidFill>
                  <a:srgbClr val="333333"/>
                </a:solidFill>
                <a:effectLst/>
                <a:latin typeface="Arial" panose="020B0604020202020204" pitchFamily="34" charset="0"/>
              </a:rPr>
              <a:t>, </a:t>
            </a:r>
            <a:r>
              <a:rPr lang="en-US" b="0" i="0" u="sng" dirty="0">
                <a:solidFill>
                  <a:srgbClr val="017698"/>
                </a:solidFill>
                <a:effectLst/>
                <a:latin typeface="Arial" panose="020B0604020202020204" pitchFamily="34" charset="0"/>
                <a:hlinkClick r:id="rId5"/>
              </a:rPr>
              <a:t>field studies</a:t>
            </a:r>
            <a:r>
              <a:rPr lang="en-US" b="0" i="0" dirty="0">
                <a:solidFill>
                  <a:srgbClr val="333333"/>
                </a:solidFill>
                <a:effectLst/>
                <a:latin typeface="Arial" panose="020B0604020202020204" pitchFamily="34" charset="0"/>
              </a:rPr>
              <a:t>, </a:t>
            </a:r>
            <a:r>
              <a:rPr lang="en-US" b="0" i="0" u="sng" dirty="0">
                <a:solidFill>
                  <a:srgbClr val="017698"/>
                </a:solidFill>
                <a:effectLst/>
                <a:latin typeface="Arial" panose="020B0604020202020204" pitchFamily="34" charset="0"/>
                <a:hlinkClick r:id="rId6"/>
              </a:rPr>
              <a:t>diary studies</a:t>
            </a:r>
            <a:r>
              <a:rPr lang="en-US" b="0" i="0" dirty="0">
                <a:solidFill>
                  <a:srgbClr val="333333"/>
                </a:solidFill>
                <a:effectLst/>
                <a:latin typeface="Arial" panose="020B0604020202020204" pitchFamily="34" charset="0"/>
              </a:rPr>
              <a:t>,</a:t>
            </a:r>
            <a:r>
              <a:rPr lang="en-US" b="0" i="0" u="sng" dirty="0">
                <a:solidFill>
                  <a:srgbClr val="017698"/>
                </a:solidFill>
                <a:effectLst/>
                <a:latin typeface="Arial" panose="020B0604020202020204" pitchFamily="34" charset="0"/>
                <a:hlinkClick r:id="rId7"/>
              </a:rPr>
              <a:t> listening sessions</a:t>
            </a:r>
            <a:r>
              <a:rPr lang="en-US" b="0" i="0" dirty="0">
                <a:solidFill>
                  <a:srgbClr val="333333"/>
                </a:solidFill>
                <a:effectLst/>
                <a:latin typeface="Arial" panose="020B0604020202020204" pitchFamily="34" charset="0"/>
              </a:rPr>
              <a:t>, or </a:t>
            </a:r>
            <a:r>
              <a:rPr lang="en-US" b="0" i="0" u="sng" dirty="0">
                <a:solidFill>
                  <a:srgbClr val="017698"/>
                </a:solidFill>
                <a:effectLst/>
                <a:latin typeface="Arial" panose="020B0604020202020204" pitchFamily="34" charset="0"/>
                <a:hlinkClick r:id="rId8"/>
              </a:rPr>
              <a:t>qualitative surveys</a:t>
            </a:r>
            <a:r>
              <a:rPr lang="en-US" b="0" i="0" dirty="0">
                <a:solidFill>
                  <a:srgbClr val="333333"/>
                </a:solidFill>
                <a:effectLst/>
                <a:latin typeface="Arial" panose="020B0604020202020204" pitchFamily="34" charset="0"/>
              </a:rPr>
              <a:t>.</a:t>
            </a:r>
          </a:p>
          <a:p>
            <a:pPr algn="l"/>
            <a:r>
              <a:rPr lang="en-US" b="1" i="0" dirty="0">
                <a:solidFill>
                  <a:srgbClr val="333333"/>
                </a:solidFill>
                <a:effectLst/>
                <a:latin typeface="Source Sans Variable"/>
              </a:rPr>
              <a:t>4. Individually generate sticky notes for each quadrant</a:t>
            </a:r>
          </a:p>
          <a:p>
            <a:pPr algn="l"/>
            <a:r>
              <a:rPr lang="en-US" b="0" i="0" dirty="0">
                <a:solidFill>
                  <a:srgbClr val="333333"/>
                </a:solidFill>
                <a:effectLst/>
                <a:latin typeface="Arial" panose="020B0604020202020204" pitchFamily="34" charset="0"/>
              </a:rPr>
              <a:t>Once you have research inputs, you can proceed to mapping as a team. In the beginning, everybody should read through the research individually. As each team member digests the data, they can fill out sticky notes that align to the four quadrants. Next, team members can add their notes to the map on the whiteboard.</a:t>
            </a:r>
          </a:p>
          <a:p>
            <a:pPr algn="l"/>
            <a:r>
              <a:rPr lang="en-US" b="1" i="0" dirty="0">
                <a:solidFill>
                  <a:srgbClr val="333333"/>
                </a:solidFill>
                <a:effectLst/>
                <a:latin typeface="Source Sans Variable"/>
              </a:rPr>
              <a:t>5. Converge to cluster and synthesize</a:t>
            </a:r>
          </a:p>
          <a:p>
            <a:pPr algn="l"/>
            <a:r>
              <a:rPr lang="en-US" b="0" i="0" dirty="0">
                <a:solidFill>
                  <a:srgbClr val="333333"/>
                </a:solidFill>
                <a:effectLst/>
                <a:latin typeface="Arial" panose="020B0604020202020204" pitchFamily="34" charset="0"/>
              </a:rPr>
              <a:t>In this step, the team moves through the stickies on the board collaboratively and clusters similar notes that belong to the same quadrant. Name your clusters with themes that represent each group (for example, “validation from others” or “research”). Repeat themes in each quadrant if necessary. The activity of clustering facilitates discussion and alignment — the goal being to arrive at a shared understanding of your user by all team members.</a:t>
            </a:r>
          </a:p>
          <a:p>
            <a:pPr algn="l"/>
            <a:r>
              <a:rPr lang="en-US" b="0" i="0" dirty="0">
                <a:solidFill>
                  <a:srgbClr val="333333"/>
                </a:solidFill>
                <a:effectLst/>
                <a:latin typeface="Arial" panose="020B0604020202020204" pitchFamily="34" charset="0"/>
              </a:rPr>
              <a:t>Once your empathy map is clustered, you can begin to vocalize and align as a team on your findings. What outliers (or data points that did not fit in any cluster) are there? What themes were repeated in all the quadrants? What themes only exist in one quadrant? What gaps exist in our understanding?</a:t>
            </a:r>
          </a:p>
          <a:p>
            <a:pPr algn="l"/>
            <a:r>
              <a:rPr lang="en-US" b="1" i="0" dirty="0">
                <a:solidFill>
                  <a:srgbClr val="333333"/>
                </a:solidFill>
                <a:effectLst/>
                <a:latin typeface="Source Sans Variable"/>
              </a:rPr>
              <a:t>6. Polish and plan</a:t>
            </a:r>
          </a:p>
          <a:p>
            <a:pPr algn="l"/>
            <a:r>
              <a:rPr lang="en-US" b="0" i="0" dirty="0">
                <a:solidFill>
                  <a:srgbClr val="333333"/>
                </a:solidFill>
                <a:effectLst/>
                <a:latin typeface="Arial" panose="020B0604020202020204" pitchFamily="34" charset="0"/>
              </a:rPr>
              <a:t>If you feel that you need more detail or you have unique needs, adapt the map by including additional quadrants (like Goals the example below) or by increasing specificity to existing quadrants. Depending on the purpose of your empathy map, polish and digitize the output accordingly. Be sure to include the user, any outstanding questions, the date and version number. Plan to circle back to the empathy map as more research is gathered or to guide UX decisions</a:t>
            </a:r>
          </a:p>
          <a:p>
            <a:pPr marL="0" lvl="0" indent="0" algn="l" rtl="0">
              <a:spcBef>
                <a:spcPts val="0"/>
              </a:spcBef>
              <a:spcAft>
                <a:spcPts val="0"/>
              </a:spcAft>
              <a:buNone/>
            </a:pPr>
            <a:endParaRPr dirty="0"/>
          </a:p>
        </p:txBody>
      </p:sp>
    </p:spTree>
    <p:extLst>
      <p:ext uri="{BB962C8B-B14F-4D97-AF65-F5344CB8AC3E}">
        <p14:creationId xmlns="" xmlns:p14="http://schemas.microsoft.com/office/powerpoint/2010/main" val="21636543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5acd6c9a87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5acd6c9a87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https://www.nngroup.com/articles/ux-mapping-cheat-sheet/</a:t>
            </a:r>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5acd6c9a87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5acd6c9a87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Empathy maps are a valuable tool used in various fields to gain a deeper understanding of a specific group of people or users. They help in empathizing with users, stakeholders, or customers by visualizing their thoughts, feelings, and behaviors. Here are some detailed use cases for empathy maps: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 User Experience Design:</a:t>
            </a:r>
          </a:p>
          <a:p>
            <a:pPr marL="0" lvl="0" indent="0" algn="l" rtl="0">
              <a:spcBef>
                <a:spcPts val="0"/>
              </a:spcBef>
              <a:spcAft>
                <a:spcPts val="0"/>
              </a:spcAft>
              <a:buNone/>
            </a:pPr>
            <a:r>
              <a:rPr lang="en-US" dirty="0"/>
              <a:t>   Empathy maps are widely used in user experience (UX) design to understand the needs, desires, and pain points of users. Designers can create empathy maps to capture the emotions and motivations of target users when interacting with a product or service. This helps them tailor the design to meet users' expectations and create more user-centric solutions.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2. Product Development:</a:t>
            </a:r>
          </a:p>
          <a:p>
            <a:pPr marL="0" lvl="0" indent="0" algn="l" rtl="0">
              <a:spcBef>
                <a:spcPts val="0"/>
              </a:spcBef>
              <a:spcAft>
                <a:spcPts val="0"/>
              </a:spcAft>
              <a:buNone/>
            </a:pPr>
            <a:r>
              <a:rPr lang="en-US" dirty="0"/>
              <a:t>   In product development, empathy maps aid in identifying the user's context and potential areas of improvement. By mapping out users' thoughts, behaviors, and attitudes, product teams can prioritize features and functionalities that align with users' goals and aspirations, ultimately leading to a more successful product.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 Marketing and Advertising:</a:t>
            </a:r>
          </a:p>
          <a:p>
            <a:pPr marL="0" lvl="0" indent="0" algn="l" rtl="0">
              <a:spcBef>
                <a:spcPts val="0"/>
              </a:spcBef>
              <a:spcAft>
                <a:spcPts val="0"/>
              </a:spcAft>
              <a:buNone/>
            </a:pPr>
            <a:r>
              <a:rPr lang="en-US" dirty="0"/>
              <a:t>   Empathy maps can be used to understand the target audience's preferences, interests, and pain points. Marketers and advertisers can create empathy maps to design more compelling campaigns that resonate with the intended audience, leading to higher engagement and better response rates.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4. Customer Support and Service:</a:t>
            </a:r>
          </a:p>
          <a:p>
            <a:pPr marL="0" lvl="0" indent="0" algn="l" rtl="0">
              <a:spcBef>
                <a:spcPts val="0"/>
              </a:spcBef>
              <a:spcAft>
                <a:spcPts val="0"/>
              </a:spcAft>
              <a:buNone/>
            </a:pPr>
            <a:r>
              <a:rPr lang="en-US" dirty="0"/>
              <a:t>   Empathy maps can help customer support teams develop a deeper understanding of customers' frustrations and needs when seeking assistance. By empathizing with customers, support representatives can provide more personalized and effective solutions, improving overall customer satisfaction and loyalty.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5. Human Resources and Employee Engagement:</a:t>
            </a:r>
          </a:p>
          <a:p>
            <a:pPr marL="0" lvl="0" indent="0" algn="l" rtl="0">
              <a:spcBef>
                <a:spcPts val="0"/>
              </a:spcBef>
              <a:spcAft>
                <a:spcPts val="0"/>
              </a:spcAft>
              <a:buNone/>
            </a:pPr>
            <a:r>
              <a:rPr lang="en-US" dirty="0"/>
              <a:t>   Empathy maps are useful in the human resources domain to understand employees' experiences and emotions in the workplace. HR teams can create empathy maps to identify potential issues, enhance employee engagement, and design better internal programs to support the workforce.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6. Healthcare and Patient Experience:</a:t>
            </a:r>
          </a:p>
          <a:p>
            <a:pPr marL="0" lvl="0" indent="0" algn="l" rtl="0">
              <a:spcBef>
                <a:spcPts val="0"/>
              </a:spcBef>
              <a:spcAft>
                <a:spcPts val="0"/>
              </a:spcAft>
              <a:buNone/>
            </a:pPr>
            <a:r>
              <a:rPr lang="en-US" dirty="0"/>
              <a:t>   Empathy maps are applied in healthcare settings to gain insights into patients' emotions and experiences during their medical journey. By understanding patients' perspectives, healthcare providers can improve patient care, address concerns, and create a more supportive and empathetic environment.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7. Social Work and Community Engagement:</a:t>
            </a:r>
          </a:p>
          <a:p>
            <a:pPr marL="0" lvl="0" indent="0" algn="l" rtl="0">
              <a:spcBef>
                <a:spcPts val="0"/>
              </a:spcBef>
              <a:spcAft>
                <a:spcPts val="0"/>
              </a:spcAft>
              <a:buNone/>
            </a:pPr>
            <a:r>
              <a:rPr lang="en-US" dirty="0"/>
              <a:t>   Empathy maps can be used in social work to better understand the challenges and needs of a particular community. Social workers can use empathy maps to develop targeted programs and interventions that address the unique requirements of the people they serve.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8. User Research and Testing:</a:t>
            </a:r>
          </a:p>
          <a:p>
            <a:pPr marL="0" lvl="0" indent="0" algn="l" rtl="0">
              <a:spcBef>
                <a:spcPts val="0"/>
              </a:spcBef>
              <a:spcAft>
                <a:spcPts val="0"/>
              </a:spcAft>
              <a:buNone/>
            </a:pPr>
            <a:r>
              <a:rPr lang="en-US" dirty="0"/>
              <a:t>   Empathy maps are often used as a part of user research and testing processes. Researchers can create empathy maps based on observations, interviews, and user feedback to synthesize the data and uncover key insights about the target audience.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9. Business Strategy and Innovation:</a:t>
            </a:r>
          </a:p>
          <a:p>
            <a:pPr marL="0" lvl="0" indent="0" algn="l" rtl="0">
              <a:spcBef>
                <a:spcPts val="0"/>
              </a:spcBef>
              <a:spcAft>
                <a:spcPts val="0"/>
              </a:spcAft>
              <a:buNone/>
            </a:pPr>
            <a:r>
              <a:rPr lang="en-US" dirty="0"/>
              <a:t>   Empathy maps can also be employed in business strategy and innovation efforts. By empathizing with customers and stakeholders, organizations can identify untapped opportunities and gaps in the market, leading to more innovative products and services.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10. Education and Training:</a:t>
            </a:r>
          </a:p>
          <a:p>
            <a:pPr marL="0" lvl="0" indent="0" algn="l" rtl="0">
              <a:spcBef>
                <a:spcPts val="0"/>
              </a:spcBef>
              <a:spcAft>
                <a:spcPts val="0"/>
              </a:spcAft>
              <a:buNone/>
            </a:pPr>
            <a:r>
              <a:rPr lang="en-US" dirty="0"/>
              <a:t>   In the field of education, empathy maps can help educators understand their students' needs and emotions, leading to more effective teaching methods and improved learning outcomes.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summary, empathy maps are versatile tools that can be applied across a wide range of disciplines to foster empathy, gain deeper insights, and make more informed decisions. Whether in design, marketing, customer support, healthcare, or any other domain, empathy maps facilitate better understanding and more human-centered approaches.</a:t>
            </a:r>
            <a:endParaRPr dirty="0"/>
          </a:p>
        </p:txBody>
      </p:sp>
    </p:spTree>
    <p:extLst>
      <p:ext uri="{BB962C8B-B14F-4D97-AF65-F5344CB8AC3E}">
        <p14:creationId xmlns="" xmlns:p14="http://schemas.microsoft.com/office/powerpoint/2010/main" val="34844969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5acd6c9a87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5acd6c9a87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https://www.nngroup.com/articles/ux-mapping-cheat-sheet/</a:t>
            </a:r>
            <a:endParaRPr dirty="0"/>
          </a:p>
          <a:p>
            <a:pPr marL="0" lvl="0" indent="0" algn="l" rtl="0">
              <a:spcBef>
                <a:spcPts val="0"/>
              </a:spcBef>
              <a:spcAft>
                <a:spcPts val="0"/>
              </a:spcAft>
              <a:buNone/>
            </a:pPr>
            <a:endParaRPr dirty="0"/>
          </a:p>
        </p:txBody>
      </p:sp>
    </p:spTree>
    <p:extLst>
      <p:ext uri="{BB962C8B-B14F-4D97-AF65-F5344CB8AC3E}">
        <p14:creationId xmlns="" xmlns:p14="http://schemas.microsoft.com/office/powerpoint/2010/main" val="42040465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5acd6c9a87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5acd6c9a87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https://www.nngroup.com/articles/ux-mapping-cheat-sheet/</a:t>
            </a:r>
            <a:endParaRPr/>
          </a:p>
          <a:p>
            <a:pPr marL="0" lvl="0" indent="0" algn="l" rtl="0">
              <a:spcBef>
                <a:spcPts val="0"/>
              </a:spcBef>
              <a:spcAft>
                <a:spcPts val="0"/>
              </a:spcAft>
              <a:buNone/>
            </a:pPr>
            <a:endParaRPr/>
          </a:p>
        </p:txBody>
      </p:sp>
    </p:spTree>
    <p:extLst>
      <p:ext uri="{BB962C8B-B14F-4D97-AF65-F5344CB8AC3E}">
        <p14:creationId xmlns="" xmlns:p14="http://schemas.microsoft.com/office/powerpoint/2010/main" val="20489065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5acd6c9a87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5acd6c9a87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https://www.nngroup.com/articles/ux-mapping-cheat-sheet/</a:t>
            </a:r>
            <a:endParaRPr dirty="0"/>
          </a:p>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5acd6c9a87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5acd6c9a87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https://www.nngroup.com/articles/ux-mapping-cheat-sheet/</a:t>
            </a:r>
            <a:endParaRPr dirty="0"/>
          </a:p>
          <a:p>
            <a:pPr marL="0" lvl="0" indent="0" algn="l" rtl="0">
              <a:spcBef>
                <a:spcPts val="0"/>
              </a:spcBef>
              <a:spcAft>
                <a:spcPts val="0"/>
              </a:spcAft>
              <a:buNone/>
            </a:pPr>
            <a:endParaRPr lang="en-IN" dirty="0"/>
          </a:p>
          <a:p>
            <a:pPr marL="0" lvl="0" indent="0" algn="l" rtl="0">
              <a:lnSpc>
                <a:spcPct val="100000"/>
              </a:lnSpc>
              <a:spcBef>
                <a:spcPts val="1400"/>
              </a:spcBef>
              <a:spcAft>
                <a:spcPts val="0"/>
              </a:spcAft>
              <a:buNone/>
            </a:pPr>
            <a:r>
              <a:rPr lang="en-US" sz="1100" b="1" dirty="0">
                <a:solidFill>
                  <a:srgbClr val="333333"/>
                </a:solidFill>
                <a:highlight>
                  <a:srgbClr val="FFFFFF"/>
                </a:highlight>
              </a:rPr>
              <a:t>Definition:</a:t>
            </a:r>
            <a:r>
              <a:rPr lang="en-US" sz="1100" dirty="0">
                <a:solidFill>
                  <a:srgbClr val="333333"/>
                </a:solidFill>
                <a:highlight>
                  <a:srgbClr val="FFFFFF"/>
                </a:highlight>
              </a:rPr>
              <a:t> A </a:t>
            </a:r>
            <a:r>
              <a:rPr lang="en-US" sz="1100" u="sng" dirty="0">
                <a:solidFill>
                  <a:srgbClr val="017698"/>
                </a:solidFill>
                <a:highlight>
                  <a:srgbClr val="FFFFFF"/>
                </a:highlight>
                <a:hlinkClick r:id="rId4">
                  <a:extLst>
                    <a:ext uri="{A12FA001-AC4F-418D-AE19-62706E023703}">
                      <ahyp:hlinkClr xmlns="" xmlns:ahyp="http://schemas.microsoft.com/office/drawing/2018/hyperlinkcolor" val="tx"/>
                    </a:ext>
                  </a:extLst>
                </a:hlinkClick>
              </a:rPr>
              <a:t>customer journey map</a:t>
            </a:r>
            <a:r>
              <a:rPr lang="en-US" sz="1100" dirty="0">
                <a:solidFill>
                  <a:srgbClr val="333333"/>
                </a:solidFill>
                <a:highlight>
                  <a:srgbClr val="FFFFFF"/>
                </a:highlight>
              </a:rPr>
              <a:t> is a visualization of the process that a person goes through in order to accomplish a goal tied to a specific business or product. It’s used for understanding and addressing customer needs and pain points.</a:t>
            </a:r>
          </a:p>
          <a:p>
            <a:pPr marL="0" lvl="0" indent="0" algn="l" rtl="0">
              <a:lnSpc>
                <a:spcPct val="100000"/>
              </a:lnSpc>
              <a:spcBef>
                <a:spcPts val="1400"/>
              </a:spcBef>
              <a:spcAft>
                <a:spcPts val="1400"/>
              </a:spcAft>
              <a:buNone/>
            </a:pPr>
            <a:r>
              <a:rPr lang="en-US" sz="1100" dirty="0">
                <a:solidFill>
                  <a:srgbClr val="333333"/>
                </a:solidFill>
                <a:highlight>
                  <a:srgbClr val="FFFFFF"/>
                </a:highlight>
              </a:rPr>
              <a:t>In its most basic form, journey mapping starts by compiling a series of user goals and actions into a timeline skeleton. Next, the skeleton is fleshed out with user thoughts and emotions in order to create a narrative. Finally, that narrative is condensed into a visualization used to communicate insights that will inform design processes.</a:t>
            </a:r>
          </a:p>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5acd6c9a87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5acd6c9a87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E3E3E3"/>
                </a:solidFill>
                <a:effectLst/>
                <a:latin typeface="Google Sans"/>
              </a:rPr>
              <a:t>An employee journey map is a visual representation of the steps an employee takes throughout their entire employment lifecycle, from the initial job application to their eventual departure. It typically includes the employee's goals, motivations, emotions, and pain points at each stage of the journey.</a:t>
            </a:r>
          </a:p>
          <a:p>
            <a:pPr algn="l"/>
            <a:r>
              <a:rPr lang="en-US" b="0" i="0" dirty="0">
                <a:solidFill>
                  <a:srgbClr val="E3E3E3"/>
                </a:solidFill>
                <a:effectLst/>
                <a:latin typeface="Google Sans"/>
              </a:rPr>
              <a:t>The employee journey map can be divided into several stages, including:</a:t>
            </a:r>
          </a:p>
          <a:p>
            <a:pPr algn="l">
              <a:buFont typeface="Arial" panose="020B0604020202020204" pitchFamily="34" charset="0"/>
              <a:buChar char="•"/>
            </a:pPr>
            <a:r>
              <a:rPr lang="en-US" b="0" i="0" dirty="0">
                <a:solidFill>
                  <a:srgbClr val="E3E3E3"/>
                </a:solidFill>
                <a:effectLst/>
                <a:latin typeface="Google Sans"/>
              </a:rPr>
              <a:t>Attraction: This stage begins when an employee first learns about the company and considers applying for a job. The company's website, job postings, and social media presence should all be designed to attract and engage potential employees.</a:t>
            </a:r>
          </a:p>
          <a:p>
            <a:pPr algn="l">
              <a:buFont typeface="Arial" panose="020B0604020202020204" pitchFamily="34" charset="0"/>
              <a:buChar char="•"/>
            </a:pPr>
            <a:r>
              <a:rPr lang="en-US" b="0" i="0" dirty="0">
                <a:solidFill>
                  <a:srgbClr val="E3E3E3"/>
                </a:solidFill>
                <a:effectLst/>
                <a:latin typeface="Google Sans"/>
              </a:rPr>
              <a:t>Recruitment: This stage begins when an employee applies for a job and ends when they are offered a position. The company should make sure that the recruitment process is efficient and effective, and that they provide a positive experience for potential employees.</a:t>
            </a:r>
          </a:p>
          <a:p>
            <a:pPr algn="l">
              <a:buFont typeface="Arial" panose="020B0604020202020204" pitchFamily="34" charset="0"/>
              <a:buChar char="•"/>
            </a:pPr>
            <a:r>
              <a:rPr lang="en-US" b="0" i="0" dirty="0">
                <a:solidFill>
                  <a:srgbClr val="E3E3E3"/>
                </a:solidFill>
                <a:effectLst/>
                <a:latin typeface="Google Sans"/>
              </a:rPr>
              <a:t>Onboarding: This stage begins on the employee's first day of work and ends when they are fully integrated into the company. The onboarding process should be designed to help the employee get up to speed on the company's culture, policies, and procedures.</a:t>
            </a:r>
          </a:p>
          <a:p>
            <a:pPr algn="l">
              <a:buFont typeface="Arial" panose="020B0604020202020204" pitchFamily="34" charset="0"/>
              <a:buChar char="•"/>
            </a:pPr>
            <a:r>
              <a:rPr lang="en-US" b="0" i="0" dirty="0">
                <a:solidFill>
                  <a:srgbClr val="E3E3E3"/>
                </a:solidFill>
                <a:effectLst/>
                <a:latin typeface="Google Sans"/>
              </a:rPr>
              <a:t>Performance: This stage begins when the employee starts their job and ends when they are evaluated for their performance. The company should provide the employee with the resources and support they need to be successful in their role.</a:t>
            </a:r>
          </a:p>
          <a:p>
            <a:pPr algn="l">
              <a:buFont typeface="Arial" panose="020B0604020202020204" pitchFamily="34" charset="0"/>
              <a:buChar char="•"/>
            </a:pPr>
            <a:r>
              <a:rPr lang="en-US" b="0" i="0" dirty="0">
                <a:solidFill>
                  <a:srgbClr val="E3E3E3"/>
                </a:solidFill>
                <a:effectLst/>
                <a:latin typeface="Google Sans"/>
              </a:rPr>
              <a:t>Development: This stage begins when the employee starts to develop their skills and knowledge. The company should provide opportunities for the employee to learn and grow, both on the job and through formal training programs.</a:t>
            </a:r>
          </a:p>
          <a:p>
            <a:pPr algn="l">
              <a:buFont typeface="Arial" panose="020B0604020202020204" pitchFamily="34" charset="0"/>
              <a:buChar char="•"/>
            </a:pPr>
            <a:r>
              <a:rPr lang="en-US" b="0" i="0" dirty="0">
                <a:solidFill>
                  <a:srgbClr val="E3E3E3"/>
                </a:solidFill>
                <a:effectLst/>
                <a:latin typeface="Google Sans"/>
              </a:rPr>
              <a:t>Retention: This stage begins when the employee is considering leaving the company and ends when they decide to stay. The company should make sure that they are providing a positive work environment and that they are rewarding employees for their contributions.</a:t>
            </a:r>
          </a:p>
          <a:p>
            <a:pPr algn="l"/>
            <a:r>
              <a:rPr lang="en-US" b="0" i="0" dirty="0">
                <a:solidFill>
                  <a:srgbClr val="E3E3E3"/>
                </a:solidFill>
                <a:effectLst/>
                <a:latin typeface="Google Sans"/>
              </a:rPr>
              <a:t>The employee journey map can be a valuable tool for understanding the employee experience and identifying opportunities for improvement. By mapping out the employee's journey, the company can identify the pain points and areas where they can improve the employee experience.</a:t>
            </a:r>
          </a:p>
        </p:txBody>
      </p:sp>
    </p:spTree>
    <p:extLst>
      <p:ext uri="{BB962C8B-B14F-4D97-AF65-F5344CB8AC3E}">
        <p14:creationId xmlns="" xmlns:p14="http://schemas.microsoft.com/office/powerpoint/2010/main" val="2171987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5acd6c9a87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5acd6c9a87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https://www.interaction-design.org/literature/topics/user-centered-design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5acd6c9a87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5acd6c9a87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E3E3E3"/>
                </a:solidFill>
                <a:effectLst/>
                <a:latin typeface="Google Sans"/>
              </a:rPr>
              <a:t>Here are some tips for creating an employee journey map:</a:t>
            </a:r>
          </a:p>
          <a:p>
            <a:pPr algn="l">
              <a:buFont typeface="Arial" panose="020B0604020202020204" pitchFamily="34" charset="0"/>
              <a:buChar char="•"/>
            </a:pPr>
            <a:r>
              <a:rPr lang="en-US" b="0" i="0" dirty="0">
                <a:solidFill>
                  <a:srgbClr val="E3E3E3"/>
                </a:solidFill>
                <a:effectLst/>
                <a:latin typeface="Google Sans"/>
              </a:rPr>
              <a:t>Start by identifying your target audience: The employee journey map should be tailored to the specific needs of your target audience. This will ensure that the map is relevant and accurate.</a:t>
            </a:r>
          </a:p>
          <a:p>
            <a:pPr algn="l">
              <a:buFont typeface="Arial" panose="020B0604020202020204" pitchFamily="34" charset="0"/>
              <a:buChar char="•"/>
            </a:pPr>
            <a:r>
              <a:rPr lang="en-US" b="0" i="0" dirty="0">
                <a:solidFill>
                  <a:srgbClr val="E3E3E3"/>
                </a:solidFill>
                <a:effectLst/>
                <a:latin typeface="Google Sans"/>
              </a:rPr>
              <a:t>Gather data from a variety of sources: The employee journey map should be based on data from a variety of sources, including employee surveys, interviews, and focus groups. This will help to ensure that the map is comprehensive and accurate.</a:t>
            </a:r>
          </a:p>
          <a:p>
            <a:pPr algn="l">
              <a:buFont typeface="Arial" panose="020B0604020202020204" pitchFamily="34" charset="0"/>
              <a:buChar char="•"/>
            </a:pPr>
            <a:r>
              <a:rPr lang="en-US" b="0" i="0" dirty="0">
                <a:solidFill>
                  <a:srgbClr val="E3E3E3"/>
                </a:solidFill>
                <a:effectLst/>
                <a:latin typeface="Google Sans"/>
              </a:rPr>
              <a:t>Use visuals to communicate the data: The employee journey map should be easy to understand and visually appealing. This will help to ensure that the map is effective in communicating the data to stakeholders.</a:t>
            </a:r>
          </a:p>
          <a:p>
            <a:pPr algn="l">
              <a:buFont typeface="Arial" panose="020B0604020202020204" pitchFamily="34" charset="0"/>
              <a:buChar char="•"/>
            </a:pPr>
            <a:r>
              <a:rPr lang="en-US" b="0" i="0" dirty="0">
                <a:solidFill>
                  <a:srgbClr val="E3E3E3"/>
                </a:solidFill>
                <a:effectLst/>
                <a:latin typeface="Google Sans"/>
              </a:rPr>
              <a:t>Get feedback from employees: Once the employee journey map is complete, get feedback from employees to ensure that it is accurate and relevant. This feedback can be used to make improvements to the map.</a:t>
            </a:r>
          </a:p>
          <a:p>
            <a:pPr algn="l"/>
            <a:endParaRPr lang="en-US" b="0" i="0" dirty="0">
              <a:solidFill>
                <a:srgbClr val="E3E3E3"/>
              </a:solidFill>
              <a:effectLst/>
              <a:latin typeface="Google Sans"/>
            </a:endParaRPr>
          </a:p>
        </p:txBody>
      </p:sp>
    </p:spTree>
    <p:extLst>
      <p:ext uri="{BB962C8B-B14F-4D97-AF65-F5344CB8AC3E}">
        <p14:creationId xmlns="" xmlns:p14="http://schemas.microsoft.com/office/powerpoint/2010/main" val="30599735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5acd6c9a87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5acd6c9a87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https://www.nngroup.com/articles/ux-mapping-cheat-sheet/</a:t>
            </a:r>
            <a:endParaRPr/>
          </a:p>
          <a:p>
            <a:pPr marL="0" lvl="0" indent="0" algn="l" rtl="0">
              <a:spcBef>
                <a:spcPts val="0"/>
              </a:spcBef>
              <a:spcAft>
                <a:spcPts val="0"/>
              </a:spcAft>
              <a:buNone/>
            </a:pPr>
            <a:endParaRPr/>
          </a:p>
        </p:txBody>
      </p:sp>
    </p:spTree>
    <p:extLst>
      <p:ext uri="{BB962C8B-B14F-4D97-AF65-F5344CB8AC3E}">
        <p14:creationId xmlns="" xmlns:p14="http://schemas.microsoft.com/office/powerpoint/2010/main" val="34312722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5acd6c9a87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5acd6c9a8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https://www.interaction-design.org/literature/article/5-stages-in-the-design-thinking-process</a:t>
            </a: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en" sz="1600" u="sng" dirty="0">
                <a:solidFill>
                  <a:srgbClr val="1C3678"/>
                </a:solidFill>
                <a:highlight>
                  <a:srgbClr val="F9F9F9"/>
                </a:highlight>
                <a:latin typeface="Merriweather"/>
                <a:ea typeface="Merriweather"/>
                <a:cs typeface="Merriweather"/>
                <a:sym typeface="Merriweather"/>
                <a:hlinkClick r:id="rId4">
                  <a:extLst>
                    <a:ext uri="{A12FA001-AC4F-418D-AE19-62706E023703}">
                      <ahyp:hlinkClr xmlns="" xmlns:ahyp="http://schemas.microsoft.com/office/drawing/2018/hyperlinkcolor" val="tx"/>
                    </a:ext>
                  </a:extLst>
                </a:hlinkClick>
              </a:rPr>
              <a:t>Empathy</a:t>
            </a:r>
            <a:r>
              <a:rPr lang="en" sz="1600" dirty="0">
                <a:solidFill>
                  <a:srgbClr val="2B2B2B"/>
                </a:solidFill>
                <a:highlight>
                  <a:srgbClr val="F9F9F9"/>
                </a:highlight>
                <a:latin typeface="Merriweather"/>
                <a:ea typeface="Merriweather"/>
                <a:cs typeface="Merriweather"/>
                <a:sym typeface="Merriweather"/>
              </a:rPr>
              <a:t> is crucial to problem solving and a human-centered </a:t>
            </a:r>
            <a:r>
              <a:rPr lang="en" sz="1600" u="sng" dirty="0">
                <a:solidFill>
                  <a:srgbClr val="1C3678"/>
                </a:solidFill>
                <a:highlight>
                  <a:srgbClr val="F9F9F9"/>
                </a:highlight>
                <a:latin typeface="Merriweather"/>
                <a:ea typeface="Merriweather"/>
                <a:cs typeface="Merriweather"/>
                <a:sym typeface="Merriweather"/>
                <a:hlinkClick r:id="rId5">
                  <a:extLst>
                    <a:ext uri="{A12FA001-AC4F-418D-AE19-62706E023703}">
                      <ahyp:hlinkClr xmlns="" xmlns:ahyp="http://schemas.microsoft.com/office/drawing/2018/hyperlinkcolor" val="tx"/>
                    </a:ext>
                  </a:extLst>
                </a:hlinkClick>
              </a:rPr>
              <a:t>design process</a:t>
            </a:r>
            <a:r>
              <a:rPr lang="en" sz="1600" dirty="0">
                <a:solidFill>
                  <a:srgbClr val="2B2B2B"/>
                </a:solidFill>
                <a:highlight>
                  <a:srgbClr val="F9F9F9"/>
                </a:highlight>
                <a:latin typeface="Merriweather"/>
                <a:ea typeface="Merriweather"/>
                <a:cs typeface="Merriweather"/>
                <a:sym typeface="Merriweather"/>
              </a:rPr>
              <a:t> as it allows design thinkers to set aside their own </a:t>
            </a:r>
            <a:r>
              <a:rPr lang="en" sz="1600"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assumptions</a:t>
            </a:r>
            <a:r>
              <a:rPr lang="en" sz="1600" dirty="0">
                <a:solidFill>
                  <a:srgbClr val="2B2B2B"/>
                </a:solidFill>
                <a:highlight>
                  <a:srgbClr val="F9F9F9"/>
                </a:highlight>
                <a:latin typeface="Merriweather"/>
                <a:ea typeface="Merriweather"/>
                <a:cs typeface="Merriweather"/>
                <a:sym typeface="Merriweather"/>
              </a:rPr>
              <a:t> about the world and gain real insight into users and their needs.</a:t>
            </a:r>
            <a:endParaRPr sz="1600" dirty="0">
              <a:solidFill>
                <a:schemeClr val="dk1"/>
              </a:solidFill>
            </a:endParaRPr>
          </a:p>
          <a:p>
            <a:pPr marL="0" lvl="0" indent="0" algn="l" rtl="0">
              <a:spcBef>
                <a:spcPts val="0"/>
              </a:spcBef>
              <a:spcAft>
                <a:spcPts val="0"/>
              </a:spcAft>
              <a:buNone/>
            </a:pPr>
            <a:endParaRPr dirty="0"/>
          </a:p>
          <a:p>
            <a:pPr marL="0" lvl="0" indent="0" algn="l" rtl="0">
              <a:lnSpc>
                <a:spcPct val="120000"/>
              </a:lnSpc>
              <a:spcBef>
                <a:spcPts val="3000"/>
              </a:spcBef>
              <a:spcAft>
                <a:spcPts val="0"/>
              </a:spcAft>
              <a:buClr>
                <a:schemeClr val="dk1"/>
              </a:buClr>
              <a:buSzPts val="1100"/>
              <a:buFont typeface="Arial"/>
              <a:buNone/>
            </a:pPr>
            <a:r>
              <a:rPr lang="en" sz="1500" i="1" dirty="0">
                <a:solidFill>
                  <a:srgbClr val="2B2B2B"/>
                </a:solidFill>
                <a:highlight>
                  <a:srgbClr val="F9F9F9"/>
                </a:highlight>
                <a:latin typeface="Merriweather"/>
                <a:ea typeface="Merriweather"/>
                <a:cs typeface="Merriweather"/>
                <a:sym typeface="Merriweather"/>
              </a:rPr>
              <a:t>The literary meaning of empathy is </a:t>
            </a:r>
            <a:r>
              <a:rPr lang="en" sz="1500" i="1" dirty="0">
                <a:solidFill>
                  <a:srgbClr val="202124"/>
                </a:solidFill>
                <a:highlight>
                  <a:srgbClr val="FFFFFF"/>
                </a:highlight>
                <a:latin typeface="Merriweather"/>
                <a:ea typeface="Merriweather"/>
                <a:cs typeface="Merriweather"/>
                <a:sym typeface="Merriweather"/>
              </a:rPr>
              <a:t>the ability to understand and share the feelings of another.</a:t>
            </a:r>
            <a:endParaRPr dirty="0"/>
          </a:p>
          <a:p>
            <a:pPr marL="0" lvl="0" indent="0" algn="l" rtl="0">
              <a:spcBef>
                <a:spcPts val="1200"/>
              </a:spcBef>
              <a:spcAft>
                <a:spcPts val="0"/>
              </a:spcAft>
              <a:buNone/>
            </a:pPr>
            <a:endParaRPr dirty="0"/>
          </a:p>
          <a:p>
            <a:pPr marL="0" lvl="0" indent="0" algn="l" rtl="0">
              <a:spcBef>
                <a:spcPts val="0"/>
              </a:spcBef>
              <a:spcAft>
                <a:spcPts val="0"/>
              </a:spcAft>
              <a:buNone/>
            </a:pPr>
            <a:endParaRPr dirty="0"/>
          </a:p>
          <a:p>
            <a:pPr marL="0" lvl="0" indent="0" algn="l" rtl="0">
              <a:lnSpc>
                <a:spcPct val="166666"/>
              </a:lnSpc>
              <a:spcBef>
                <a:spcPts val="1400"/>
              </a:spcBef>
              <a:spcAft>
                <a:spcPts val="0"/>
              </a:spcAft>
              <a:buClr>
                <a:schemeClr val="dk1"/>
              </a:buClr>
              <a:buSzPts val="1100"/>
              <a:buFont typeface="Arial"/>
              <a:buNone/>
            </a:pPr>
            <a:r>
              <a:rPr lang="en" sz="1350" b="1" dirty="0">
                <a:solidFill>
                  <a:schemeClr val="hlink"/>
                </a:solidFill>
                <a:uFill>
                  <a:noFill/>
                </a:uFill>
                <a:hlinkClick r:id="rId7"/>
              </a:rPr>
              <a:t>Empathy is defined as</a:t>
            </a:r>
            <a:r>
              <a:rPr lang="en" sz="1350" dirty="0">
                <a:solidFill>
                  <a:schemeClr val="dk1"/>
                </a:solidFill>
              </a:rPr>
              <a:t> “the action of understanding, being aware of, being sensitive to, and vicariously experiencing the feelings, thoughts, and experience of another without having the feelings, thoughts, and experience fully communicated in an objectively explicit manner.”</a:t>
            </a:r>
            <a:endParaRPr sz="1350" dirty="0">
              <a:solidFill>
                <a:schemeClr val="dk1"/>
              </a:solidFill>
            </a:endParaRPr>
          </a:p>
          <a:p>
            <a:pPr marL="0" lvl="0" indent="0" algn="l" rtl="0">
              <a:lnSpc>
                <a:spcPct val="166666"/>
              </a:lnSpc>
              <a:spcBef>
                <a:spcPts val="1400"/>
              </a:spcBef>
              <a:spcAft>
                <a:spcPts val="0"/>
              </a:spcAft>
              <a:buClr>
                <a:schemeClr val="dk1"/>
              </a:buClr>
              <a:buSzPts val="1100"/>
              <a:buFont typeface="Arial"/>
              <a:buNone/>
            </a:pPr>
            <a:r>
              <a:rPr lang="en" sz="1350" dirty="0">
                <a:solidFill>
                  <a:schemeClr val="dk1"/>
                </a:solidFill>
              </a:rPr>
              <a:t>It describes the ability to put yourself in another person’s shoes; to truly see the world through their eyes in a given context or situation.</a:t>
            </a:r>
            <a:endParaRPr sz="1350" dirty="0">
              <a:solidFill>
                <a:schemeClr val="dk1"/>
              </a:solidFill>
            </a:endParaRPr>
          </a:p>
          <a:p>
            <a:pPr marL="0" lvl="0" indent="0" algn="l" rtl="0">
              <a:lnSpc>
                <a:spcPct val="166666"/>
              </a:lnSpc>
              <a:spcBef>
                <a:spcPts val="1400"/>
              </a:spcBef>
              <a:spcAft>
                <a:spcPts val="0"/>
              </a:spcAft>
              <a:buClr>
                <a:schemeClr val="dk1"/>
              </a:buClr>
              <a:buSzPts val="1100"/>
              <a:buFont typeface="Arial"/>
              <a:buNone/>
            </a:pPr>
            <a:r>
              <a:rPr lang="en" sz="1350" dirty="0">
                <a:solidFill>
                  <a:schemeClr val="dk1"/>
                </a:solidFill>
              </a:rPr>
              <a:t>In a social context, empathy is often what drives us to take action. If we see people suffering or struggling, and we are able to empathise with their situation, we are compelled to help relieve them in some way.</a:t>
            </a:r>
            <a:endParaRPr sz="1350" dirty="0">
              <a:solidFill>
                <a:schemeClr val="dk1"/>
              </a:solidFill>
            </a:endParaRPr>
          </a:p>
          <a:p>
            <a:pPr marL="0" lvl="0" indent="0" algn="l" rtl="0">
              <a:lnSpc>
                <a:spcPct val="166666"/>
              </a:lnSpc>
              <a:spcBef>
                <a:spcPts val="1400"/>
              </a:spcBef>
              <a:spcAft>
                <a:spcPts val="0"/>
              </a:spcAft>
              <a:buClr>
                <a:schemeClr val="dk1"/>
              </a:buClr>
              <a:buSzPts val="1100"/>
              <a:buFont typeface="Arial"/>
              <a:buNone/>
            </a:pPr>
            <a:r>
              <a:rPr lang="en" sz="1350" dirty="0">
                <a:solidFill>
                  <a:schemeClr val="dk1"/>
                </a:solidFill>
              </a:rPr>
              <a:t>Designers need to build empathy for their users in order to take the right course of action. It’s important to understand how the user feels when interacting with a certain product or interface; does the layout of this website evoke feelings of frustration? What emotions does the user go through when navigating this app?</a:t>
            </a:r>
            <a:endParaRPr sz="1350" dirty="0">
              <a:solidFill>
                <a:schemeClr val="dk1"/>
              </a:solidFill>
            </a:endParaRPr>
          </a:p>
          <a:p>
            <a:pPr marL="0" lvl="0" indent="0" algn="l" rtl="0">
              <a:lnSpc>
                <a:spcPct val="166666"/>
              </a:lnSpc>
              <a:spcBef>
                <a:spcPts val="1400"/>
              </a:spcBef>
              <a:spcAft>
                <a:spcPts val="0"/>
              </a:spcAft>
              <a:buClr>
                <a:schemeClr val="dk1"/>
              </a:buClr>
              <a:buSzPts val="1100"/>
              <a:buFont typeface="Arial"/>
              <a:buNone/>
            </a:pPr>
            <a:r>
              <a:rPr lang="en" sz="1350" dirty="0">
                <a:solidFill>
                  <a:schemeClr val="dk1"/>
                </a:solidFill>
              </a:rPr>
              <a:t>In building empathy, designers can create products which truly please the user and make their lives easier. Without this empathy, the design process lacks that all-important user-centricity which often marks the distinction between product success and failure.</a:t>
            </a:r>
            <a:endParaRPr sz="1350" dirty="0">
              <a:solidFill>
                <a:schemeClr val="dk1"/>
              </a:solidFill>
            </a:endParaRPr>
          </a:p>
          <a:p>
            <a:pPr marL="0" lvl="0" indent="0" algn="l" rtl="0">
              <a:spcBef>
                <a:spcPts val="1400"/>
              </a:spcBef>
              <a:spcAft>
                <a:spcPts val="0"/>
              </a:spcAft>
              <a:buNone/>
            </a:pPr>
            <a:endParaRPr dirty="0"/>
          </a:p>
          <a:p>
            <a:pPr marL="0" lvl="0" indent="0" algn="l" rtl="0">
              <a:lnSpc>
                <a:spcPct val="178000"/>
              </a:lnSpc>
              <a:spcBef>
                <a:spcPts val="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8">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9">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10">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dirty="0">
              <a:solidFill>
                <a:srgbClr val="2D333A"/>
              </a:solidFill>
              <a:highlight>
                <a:srgbClr val="F9F9F9"/>
              </a:highlight>
              <a:latin typeface="Merriweather"/>
              <a:ea typeface="Merriweather"/>
              <a:cs typeface="Merriweather"/>
              <a:sym typeface="Merriweather"/>
            </a:endParaRPr>
          </a:p>
          <a:p>
            <a:pPr marL="0" lvl="0" indent="0" algn="l" rtl="0">
              <a:lnSpc>
                <a:spcPct val="178000"/>
              </a:lnSpc>
              <a:spcBef>
                <a:spcPts val="240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8">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9">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10">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dirty="0">
              <a:solidFill>
                <a:srgbClr val="2D333A"/>
              </a:solidFill>
              <a:highlight>
                <a:srgbClr val="F9F9F9"/>
              </a:highlight>
              <a:latin typeface="Merriweather"/>
              <a:ea typeface="Merriweather"/>
              <a:cs typeface="Merriweather"/>
              <a:sym typeface="Merriweather"/>
            </a:endParaRPr>
          </a:p>
          <a:p>
            <a:pPr marL="0" lvl="0" indent="0" algn="l" rtl="0">
              <a:spcBef>
                <a:spcPts val="240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lnSpc>
                <a:spcPct val="115000"/>
              </a:lnSpc>
              <a:spcBef>
                <a:spcPts val="0"/>
              </a:spcBef>
              <a:spcAft>
                <a:spcPts val="0"/>
              </a:spcAft>
              <a:buNone/>
            </a:pPr>
            <a:r>
              <a:rPr lang="en" dirty="0"/>
              <a:t/>
            </a:r>
            <a:br>
              <a:rPr lang="en" dirty="0"/>
            </a:br>
            <a:r>
              <a:rPr lang="en" sz="1200" dirty="0">
                <a:solidFill>
                  <a:srgbClr val="1C1D1F"/>
                </a:solidFill>
                <a:latin typeface="Roboto"/>
                <a:ea typeface="Roboto"/>
                <a:cs typeface="Roboto"/>
                <a:sym typeface="Roboto"/>
              </a:rPr>
              <a:t>a person's perceptions and responses that result from the use or anticipated use of a product system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 lot.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let's break this one down into pieces, too.</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a pursuit, a person's perceptions and responses of their anticipated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before they even 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You might be scratching your head, perhaps what they read about it in the marketing material, what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someone else has told them about it, how they first became exposed to know that your product system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 even exists.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the anticipated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What is that mindset?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Those perceptions and responses that they have as they're sitting down before they've even started to</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Have they heard that your product system or service is easy to use its user friendly?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a delightful experience.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perhaps have they heard that?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just seems clunky, it's cumbersome, it's difficult to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confusing, it's frustrating.</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all part of the user experience, these preconceived notions that they bring with them when they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sit down to 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it's while they're actually using your product.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As they go through interacting with your product, is it responding in a way that they would expect?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usable?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enjoy using it?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look forward to using it again?</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Would they tell other people that it's fantastic.</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enjoyed using this.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helpful for me.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helped me achieve some tasks and that they should suggest other people to use it as well.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both that preconceived notion before they even start to use your product, kind of that referral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of the people telling them about it, what they've read from their marketing materials.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while they're actually using a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like to break it down into three simple pieces.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I've kind of already mentioned some of these words first.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achieve something?</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accomplish some tasks, some workflows that they can provide information and they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can get some results back?</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Second, is it usable?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user friendly?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sort of from the inverse.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avoids points of confusion, points of frustration.</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They're able to understand your interface.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There's an easy learning curve to understand kind of the cadence of how your system works, where things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typically are located in the interface.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When they interact with something, it gives them an anticipated results or interaction back.</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kind of more from the usable perspective.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third.</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put a smile on their 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Even systems I've worked on that were for very complex enterprise systems, processing millions of data</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records in the utility industry or even in the medical industry.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can still put a smile on someone's face that it helped them achieve their job.</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efficient, it was effective.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even put a smile and that they looked forward to using your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Once again, the delight factor.</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dirty="0">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dirty="0">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dirty="0"/>
          </a:p>
        </p:txBody>
      </p:sp>
    </p:spTree>
    <p:extLst>
      <p:ext uri="{BB962C8B-B14F-4D97-AF65-F5344CB8AC3E}">
        <p14:creationId xmlns="" xmlns:p14="http://schemas.microsoft.com/office/powerpoint/2010/main" val="33444565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5acd6c9a87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5acd6c9a8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https://www.interaction-design.org/literature/article/5-stages-in-the-design-thinking-process</a:t>
            </a:r>
            <a:endParaRPr dirty="0"/>
          </a:p>
          <a:p>
            <a:pPr marL="0" lvl="0" indent="0" algn="l" rtl="0">
              <a:spcBef>
                <a:spcPts val="0"/>
              </a:spcBef>
              <a:spcAft>
                <a:spcPts val="0"/>
              </a:spcAft>
              <a:buNone/>
            </a:pPr>
            <a:endParaRPr lang="en-IN" dirty="0"/>
          </a:p>
          <a:p>
            <a:pPr marL="0" lvl="0" indent="0" algn="l" rtl="0">
              <a:spcBef>
                <a:spcPts val="0"/>
              </a:spcBef>
              <a:spcAft>
                <a:spcPts val="0"/>
              </a:spcAft>
              <a:buNone/>
            </a:pPr>
            <a:r>
              <a:rPr lang="en-US" b="0" i="0" dirty="0">
                <a:solidFill>
                  <a:srgbClr val="2B2B2B"/>
                </a:solidFill>
                <a:effectLst/>
                <a:latin typeface="Merriweather" panose="00000500000000000000" pitchFamily="2" charset="0"/>
              </a:rPr>
              <a:t>There are hundreds of ideation techniques you can use—such as Brainstorm, </a:t>
            </a:r>
            <a:r>
              <a:rPr lang="en-US" b="0" i="0" dirty="0" err="1">
                <a:solidFill>
                  <a:srgbClr val="2B2B2B"/>
                </a:solidFill>
                <a:effectLst/>
                <a:latin typeface="Merriweather" panose="00000500000000000000" pitchFamily="2" charset="0"/>
              </a:rPr>
              <a:t>Brainwrite</a:t>
            </a:r>
            <a:r>
              <a:rPr lang="en-US" b="0" i="0" dirty="0">
                <a:solidFill>
                  <a:srgbClr val="2B2B2B"/>
                </a:solidFill>
                <a:effectLst/>
                <a:latin typeface="Merriweather" panose="00000500000000000000" pitchFamily="2" charset="0"/>
              </a:rPr>
              <a:t>, </a:t>
            </a:r>
            <a:r>
              <a:rPr lang="en-US" b="0" i="0" u="sng" dirty="0">
                <a:effectLst/>
                <a:latin typeface="Merriweather" panose="00000500000000000000" pitchFamily="2" charset="0"/>
                <a:hlinkClick r:id="rId4" tooltip="What is Worst Possible Idea?"/>
              </a:rPr>
              <a:t>Worst Possible Idea</a:t>
            </a:r>
            <a:r>
              <a:rPr lang="en-US" b="0" i="0" dirty="0">
                <a:solidFill>
                  <a:srgbClr val="2B2B2B"/>
                </a:solidFill>
                <a:effectLst/>
                <a:latin typeface="Merriweather" panose="00000500000000000000" pitchFamily="2" charset="0"/>
              </a:rPr>
              <a:t> and </a:t>
            </a:r>
            <a:r>
              <a:rPr lang="en-US" b="0" i="0" u="sng" dirty="0">
                <a:effectLst/>
                <a:latin typeface="Merriweather" panose="00000500000000000000" pitchFamily="2" charset="0"/>
                <a:hlinkClick r:id="rId5" tooltip="What is Scamper?"/>
              </a:rPr>
              <a:t>SCAMPER</a:t>
            </a:r>
            <a:r>
              <a:rPr lang="en-US" b="0" i="0" dirty="0">
                <a:solidFill>
                  <a:srgbClr val="2B2B2B"/>
                </a:solidFill>
                <a:effectLst/>
                <a:latin typeface="Merriweather" panose="00000500000000000000" pitchFamily="2" charset="0"/>
              </a:rPr>
              <a:t>. Brainstorm and Worst Possible Idea techniques are typically used at the start of the ideation stage to stimulate free thinking and expand the problem space. This allows you to generate as many ideas as possible at the start of ideation. You should pick other ideation techniques towards the end of this stage to help you investigate and test your ideas, and choose the best ones to move forward with—either because they seem to solve the problem or provide the elements required to circumvent it.</a:t>
            </a:r>
            <a:endParaRPr lang="en-IN" b="0" i="0" dirty="0">
              <a:solidFill>
                <a:srgbClr val="2B2B2B"/>
              </a:solidFill>
              <a:effectLst/>
              <a:latin typeface="Merriweather" panose="00000500000000000000" pitchFamily="2" charset="0"/>
            </a:endParaRPr>
          </a:p>
          <a:p>
            <a:pPr marL="0" lvl="0" indent="0" algn="l" rtl="0">
              <a:spcBef>
                <a:spcPts val="0"/>
              </a:spcBef>
              <a:spcAft>
                <a:spcPts val="0"/>
              </a:spcAft>
              <a:buNone/>
            </a:pPr>
            <a:endParaRPr lang="en-IN" b="0" i="0" dirty="0">
              <a:solidFill>
                <a:srgbClr val="2B2B2B"/>
              </a:solidFill>
              <a:effectLst/>
              <a:latin typeface="Merriweather" panose="00000500000000000000" pitchFamily="2" charset="0"/>
            </a:endParaRPr>
          </a:p>
          <a:p>
            <a:pPr marL="0" lvl="0" indent="0" algn="l" rtl="0">
              <a:spcBef>
                <a:spcPts val="0"/>
              </a:spcBef>
              <a:spcAft>
                <a:spcPts val="0"/>
              </a:spcAft>
              <a:buNone/>
            </a:pPr>
            <a:endParaRPr dirty="0"/>
          </a:p>
        </p:txBody>
      </p:sp>
    </p:spTree>
    <p:extLst>
      <p:ext uri="{BB962C8B-B14F-4D97-AF65-F5344CB8AC3E}">
        <p14:creationId xmlns="" xmlns:p14="http://schemas.microsoft.com/office/powerpoint/2010/main" val="4279395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5acd6c9a87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5acd6c9a8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https://www.interaction-design.org/literature/article/5-stages-in-the-design-thinking-process</a:t>
            </a:r>
            <a:endParaRPr dirty="0"/>
          </a:p>
          <a:p>
            <a:pPr marL="0" lvl="0" indent="0" algn="l" rtl="0">
              <a:spcBef>
                <a:spcPts val="0"/>
              </a:spcBef>
              <a:spcAft>
                <a:spcPts val="0"/>
              </a:spcAft>
              <a:buNone/>
            </a:pPr>
            <a:endParaRPr lang="en-IN" dirty="0"/>
          </a:p>
          <a:p>
            <a:pPr marL="0" lvl="0" indent="0" algn="l" rtl="0">
              <a:spcBef>
                <a:spcPts val="0"/>
              </a:spcBef>
              <a:spcAft>
                <a:spcPts val="0"/>
              </a:spcAft>
              <a:buNone/>
            </a:pPr>
            <a:r>
              <a:rPr lang="en-US" b="0" i="1" dirty="0">
                <a:solidFill>
                  <a:srgbClr val="6A6A6A"/>
                </a:solidFill>
                <a:effectLst/>
                <a:latin typeface="Merriweather" panose="00000500000000000000" pitchFamily="2" charset="0"/>
              </a:rPr>
              <a:t>Prototype: the fourth phase of design thinking, where you identify the best possible solution.</a:t>
            </a:r>
          </a:p>
          <a:p>
            <a:pPr marL="0" lvl="0" indent="0" algn="l" rtl="0">
              <a:spcBef>
                <a:spcPts val="0"/>
              </a:spcBef>
              <a:spcAft>
                <a:spcPts val="0"/>
              </a:spcAft>
              <a:buNone/>
            </a:pPr>
            <a:endParaRPr lang="en-US" b="0" i="1" dirty="0">
              <a:solidFill>
                <a:srgbClr val="6A6A6A"/>
              </a:solidFill>
              <a:effectLst/>
              <a:latin typeface="Merriweather" panose="00000500000000000000" pitchFamily="2" charset="0"/>
            </a:endParaRPr>
          </a:p>
          <a:p>
            <a:pPr marL="0" lvl="0" indent="0" algn="l" rtl="0">
              <a:spcBef>
                <a:spcPts val="0"/>
              </a:spcBef>
              <a:spcAft>
                <a:spcPts val="0"/>
              </a:spcAft>
              <a:buNone/>
            </a:pPr>
            <a:r>
              <a:rPr lang="en-US" b="0" i="0" dirty="0">
                <a:solidFill>
                  <a:srgbClr val="2B2B2B"/>
                </a:solidFill>
                <a:effectLst/>
                <a:latin typeface="Merriweather" panose="00000500000000000000" pitchFamily="2" charset="0"/>
              </a:rPr>
              <a:t>The design team will now produce a number of inexpensive, scaled down versions of the product (or specific features found within the product) to investigate the key solutions generated in the ideation phase. These prototypes can be shared and tested within the team itself, in other departments or on a small group of people outside the design team.</a:t>
            </a:r>
            <a:endParaRPr lang="en-US" b="0" i="1" dirty="0">
              <a:solidFill>
                <a:srgbClr val="6A6A6A"/>
              </a:solidFill>
              <a:effectLst/>
              <a:latin typeface="Merriweather" panose="00000500000000000000" pitchFamily="2" charset="0"/>
            </a:endParaRPr>
          </a:p>
          <a:p>
            <a:pPr marL="0" lvl="0" indent="0" algn="l" rtl="0">
              <a:spcBef>
                <a:spcPts val="0"/>
              </a:spcBef>
              <a:spcAft>
                <a:spcPts val="0"/>
              </a:spcAft>
              <a:buNone/>
            </a:pPr>
            <a:endParaRPr lang="en-US" b="0" i="1" dirty="0">
              <a:solidFill>
                <a:srgbClr val="6A6A6A"/>
              </a:solidFill>
              <a:effectLst/>
              <a:latin typeface="Merriweather" panose="00000500000000000000" pitchFamily="2" charset="0"/>
            </a:endParaRPr>
          </a:p>
          <a:p>
            <a:pPr marL="0" lvl="0" indent="0" algn="l" rtl="0">
              <a:spcBef>
                <a:spcPts val="0"/>
              </a:spcBef>
              <a:spcAft>
                <a:spcPts val="0"/>
              </a:spcAft>
              <a:buNone/>
            </a:pPr>
            <a:endParaRPr dirty="0"/>
          </a:p>
        </p:txBody>
      </p:sp>
    </p:spTree>
    <p:extLst>
      <p:ext uri="{BB962C8B-B14F-4D97-AF65-F5344CB8AC3E}">
        <p14:creationId xmlns="" xmlns:p14="http://schemas.microsoft.com/office/powerpoint/2010/main" val="32679862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5acd6c9a87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5acd6c9a8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https://www.interaction-design.org/literature/article/5-stages-in-the-design-thinking-process</a:t>
            </a:r>
            <a:endParaRPr dirty="0"/>
          </a:p>
          <a:p>
            <a:pPr marL="0" lvl="0" indent="0" algn="l" rtl="0">
              <a:spcBef>
                <a:spcPts val="0"/>
              </a:spcBef>
              <a:spcAft>
                <a:spcPts val="0"/>
              </a:spcAft>
              <a:buNone/>
            </a:pPr>
            <a:endParaRPr lang="en-IN" dirty="0"/>
          </a:p>
          <a:p>
            <a:pPr marL="0" lvl="0" indent="0" algn="l" rtl="0">
              <a:spcBef>
                <a:spcPts val="0"/>
              </a:spcBef>
              <a:spcAft>
                <a:spcPts val="0"/>
              </a:spcAft>
              <a:buNone/>
            </a:pPr>
            <a:r>
              <a:rPr lang="en-US" b="0" i="0" dirty="0">
                <a:solidFill>
                  <a:srgbClr val="2B2B2B"/>
                </a:solidFill>
                <a:effectLst/>
                <a:latin typeface="Merriweather" panose="00000500000000000000" pitchFamily="2" charset="0"/>
              </a:rPr>
              <a:t>There are hundreds of ideation techniques you can use—such as Brainstorm, </a:t>
            </a:r>
            <a:r>
              <a:rPr lang="en-US" b="0" i="0" dirty="0" err="1">
                <a:solidFill>
                  <a:srgbClr val="2B2B2B"/>
                </a:solidFill>
                <a:effectLst/>
                <a:latin typeface="Merriweather" panose="00000500000000000000" pitchFamily="2" charset="0"/>
              </a:rPr>
              <a:t>Brainwrite</a:t>
            </a:r>
            <a:r>
              <a:rPr lang="en-US" b="0" i="0" dirty="0">
                <a:solidFill>
                  <a:srgbClr val="2B2B2B"/>
                </a:solidFill>
                <a:effectLst/>
                <a:latin typeface="Merriweather" panose="00000500000000000000" pitchFamily="2" charset="0"/>
              </a:rPr>
              <a:t>, </a:t>
            </a:r>
            <a:r>
              <a:rPr lang="en-US" b="0" i="0" u="sng" dirty="0">
                <a:effectLst/>
                <a:latin typeface="Merriweather" panose="00000500000000000000" pitchFamily="2" charset="0"/>
                <a:hlinkClick r:id="rId4" tooltip="What is Worst Possible Idea?"/>
              </a:rPr>
              <a:t>Worst Possible Idea</a:t>
            </a:r>
            <a:r>
              <a:rPr lang="en-US" b="0" i="0" dirty="0">
                <a:solidFill>
                  <a:srgbClr val="2B2B2B"/>
                </a:solidFill>
                <a:effectLst/>
                <a:latin typeface="Merriweather" panose="00000500000000000000" pitchFamily="2" charset="0"/>
              </a:rPr>
              <a:t> and </a:t>
            </a:r>
            <a:r>
              <a:rPr lang="en-US" b="0" i="0" u="sng" dirty="0">
                <a:effectLst/>
                <a:latin typeface="Merriweather" panose="00000500000000000000" pitchFamily="2" charset="0"/>
                <a:hlinkClick r:id="rId5" tooltip="What is Scamper?"/>
              </a:rPr>
              <a:t>SCAMPER</a:t>
            </a:r>
            <a:r>
              <a:rPr lang="en-US" b="0" i="0" dirty="0">
                <a:solidFill>
                  <a:srgbClr val="2B2B2B"/>
                </a:solidFill>
                <a:effectLst/>
                <a:latin typeface="Merriweather" panose="00000500000000000000" pitchFamily="2" charset="0"/>
              </a:rPr>
              <a:t>. Brainstorm and Worst Possible Idea techniques are typically used at the start of the ideation stage to stimulate free thinking and expand the problem space. This allows you to generate as many ideas as possible at the start of ideation. You should pick other ideation techniques towards the end of this stage to help you investigate and test your ideas, and choose the best ones to move forward with—either because they seem to solve the problem or provide the elements required to circumvent it.</a:t>
            </a:r>
            <a:endParaRPr lang="en-IN" b="0" i="0" dirty="0">
              <a:solidFill>
                <a:srgbClr val="2B2B2B"/>
              </a:solidFill>
              <a:effectLst/>
              <a:latin typeface="Merriweather" panose="00000500000000000000" pitchFamily="2" charset="0"/>
            </a:endParaRPr>
          </a:p>
          <a:p>
            <a:pPr marL="0" lvl="0" indent="0" algn="l" rtl="0">
              <a:spcBef>
                <a:spcPts val="0"/>
              </a:spcBef>
              <a:spcAft>
                <a:spcPts val="0"/>
              </a:spcAft>
              <a:buNone/>
            </a:pPr>
            <a:endParaRPr lang="en-IN" b="0" i="0" dirty="0">
              <a:solidFill>
                <a:srgbClr val="2B2B2B"/>
              </a:solidFill>
              <a:effectLst/>
              <a:latin typeface="Merriweather" panose="00000500000000000000" pitchFamily="2" charset="0"/>
            </a:endParaRPr>
          </a:p>
          <a:p>
            <a:pPr marL="0" lvl="0" indent="0" algn="l" rtl="0">
              <a:spcBef>
                <a:spcPts val="0"/>
              </a:spcBef>
              <a:spcAft>
                <a:spcPts val="0"/>
              </a:spcAft>
              <a:buNone/>
            </a:pPr>
            <a:endParaRPr dirty="0"/>
          </a:p>
        </p:txBody>
      </p:sp>
    </p:spTree>
    <p:extLst>
      <p:ext uri="{BB962C8B-B14F-4D97-AF65-F5344CB8AC3E}">
        <p14:creationId xmlns="" xmlns:p14="http://schemas.microsoft.com/office/powerpoint/2010/main" val="8503248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5acd6c9a87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5acd6c9a87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https://www.uxdesigninstitute.com/blog/ux-vs-ui-design/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
              <a:t/>
            </a:r>
            <a:br>
              <a:rPr lang="en"/>
            </a:br>
            <a:r>
              <a:rPr lang="en" sz="1200">
                <a:solidFill>
                  <a:srgbClr val="1C1D1F"/>
                </a:solidFill>
                <a:latin typeface="Roboto"/>
                <a:ea typeface="Roboto"/>
                <a:cs typeface="Roboto"/>
                <a:sym typeface="Roboto"/>
              </a:rPr>
              <a:t>a person's perceptions and responses that result from the use or anticipated use of a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 lot.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let's break this one down into pieces, too.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a pursuit, a person's perceptions and responses of their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before they even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You might be scratching your head, perhaps what they read about it in the marketing material, what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someone else has told them about it, how they first became exposed to know that your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 even exists.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the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What is that mindset?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Those perceptions and responses that they have as they're sitting down before they've even started to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Have they heard that your product system or service is easy to use its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a delightful experience.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perhaps have they heard that?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just seems clunky, it's cumbersome, it's difficult to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confusing, it's frustrating.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all part of the user experience, these preconceived notions that they bring with them when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sit down to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it's while they're actually using your product.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As they go through interacting with your product, is it responding in a way that they would expect?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enjoy using it?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look forward to using it again?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Would they tell other people that it's fantastic.</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enjoyed using this.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helpful for me.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helped me achieve some tasks and that they should suggest other people to use it as well.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both that preconceived notion before they even start to use your product, kind of that referral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of the people telling them about it, what they've read from their marketing materials.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while they're actually using a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like to break it down into three simple pieces.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I've kind of already mentioned some of these words first.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achieve something?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accomplish some tasks, some workflows that they can provide information and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can get some results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Second, 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sort of from the inverse.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avoids points of confusion, points of frustration.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They're able to understand your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There's an easy learning curve to understand kind of the cadence of how your system works, where things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typically are located in the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When they interact with something, it gives them an anticipated results or interaction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kind of more from the usable perspective.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third.</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put a smile on their 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Even systems I've worked on that were for very complex enterprise systems, processing millions of data</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records in the utility industry or even in the medical industry.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can still put a smile on someone's face that it helped them achieve their job.</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efficient, it was effective.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even put a smile and that they looked forward to using your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Once again, the delight factor.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5acd6c9a87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5acd6c9a87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https://www.interaction-design.org/literature/topics/ui-design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
              <a:t/>
            </a:r>
            <a:br>
              <a:rPr lang="en"/>
            </a:br>
            <a:r>
              <a:rPr lang="en" sz="1200">
                <a:solidFill>
                  <a:srgbClr val="1C1D1F"/>
                </a:solidFill>
                <a:latin typeface="Roboto"/>
                <a:ea typeface="Roboto"/>
                <a:cs typeface="Roboto"/>
                <a:sym typeface="Roboto"/>
              </a:rPr>
              <a:t>a person's perceptions and responses that result from the use or anticipated use of a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 lot.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let's break this one down into pieces, too.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a pursuit, a person's perceptions and responses of their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before they even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You might be scratching your head, perhaps what they read about it in the marketing material, what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someone else has told them about it, how they first became exposed to know that your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 even exists.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the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What is that mindset?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Those perceptions and responses that they have as they're sitting down before they've even started to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Have they heard that your product system or service is easy to use its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a delightful experience.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perhaps have they heard that?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just seems clunky, it's cumbersome, it's difficult to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confusing, it's frustrating.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all part of the user experience, these preconceived notions that they bring with them when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sit down to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it's while they're actually using your product.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As they go through interacting with your product, is it responding in a way that they would expect?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enjoy using it?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look forward to using it again?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Would they tell other people that it's fantastic.</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enjoyed using this.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helpful for me.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helped me achieve some tasks and that they should suggest other people to use it as well.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both that preconceived notion before they even start to use your product, kind of that referral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of the people telling them about it, what they've read from their marketing materials.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while they're actually using a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like to break it down into three simple pieces.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I've kind of already mentioned some of these words first.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achieve something?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accomplish some tasks, some workflows that they can provide information and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can get some results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Second, 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sort of from the inverse.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avoids points of confusion, points of frustration.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They're able to understand your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There's an easy learning curve to understand kind of the cadence of how your system works, where things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typically are located in the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When they interact with something, it gives them an anticipated results or interaction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kind of more from the usable perspective.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third.</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put a smile on their 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Even systems I've worked on that were for very complex enterprise systems, processing millions of data</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records in the utility industry or even in the medical industry.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can still put a smile on someone's face that it helped them achieve their job.</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efficient, it was effective.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even put a smile and that they looked forward to using your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Once again, the delight factor.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5acd6c9a87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5acd6c9a87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https://www.uxdesigninstitute.com/blog/ux-vs-ui-design/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
              <a:t/>
            </a:r>
            <a:br>
              <a:rPr lang="en"/>
            </a:br>
            <a:r>
              <a:rPr lang="en" sz="1200">
                <a:solidFill>
                  <a:srgbClr val="1C1D1F"/>
                </a:solidFill>
                <a:latin typeface="Roboto"/>
                <a:ea typeface="Roboto"/>
                <a:cs typeface="Roboto"/>
                <a:sym typeface="Roboto"/>
              </a:rPr>
              <a:t>a person's perceptions and responses that result from the use or anticipated use of a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 lot.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let's break this one down into pieces, too.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a pursuit, a person's perceptions and responses of their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before they even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You might be scratching your head, perhaps what they read about it in the marketing material, what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someone else has told them about it, how they first became exposed to know that your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 even exists.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the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What is that mindset?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Those perceptions and responses that they have as they're sitting down before they've even started to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Have they heard that your product system or service is easy to use its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a delightful experience.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perhaps have they heard that?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just seems clunky, it's cumbersome, it's difficult to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confusing, it's frustrating.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all part of the user experience, these preconceived notions that they bring with them when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sit down to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it's while they're actually using your product.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As they go through interacting with your product, is it responding in a way that they would expect?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enjoy using it?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look forward to using it again?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Would they tell other people that it's fantastic.</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enjoyed using this.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helpful for me.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helped me achieve some tasks and that they should suggest other people to use it as well.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both that preconceived notion before they even start to use your product, kind of that referral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of the people telling them about it, what they've read from their marketing materials.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while they're actually using a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like to break it down into three simple pieces.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I've kind of already mentioned some of these words first.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achieve something?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accomplish some tasks, some workflows that they can provide information and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can get some results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Second, 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sort of from the inverse.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avoids points of confusion, points of frustration.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They're able to understand your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There's an easy learning curve to understand kind of the cadence of how your system works, where things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typically are located in the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When they interact with something, it gives them an anticipated results or interaction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kind of more from the usable perspective.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third.</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put a smile on their 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Even systems I've worked on that were for very complex enterprise systems, processing millions of data</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records in the utility industry or even in the medical industry.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can still put a smile on someone's face that it helped them achieve their job.</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efficient, it was effective.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even put a smile and that they looked forward to using your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Once again, the delight factor.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a:p>
        </p:txBody>
      </p:sp>
    </p:spTree>
    <p:extLst>
      <p:ext uri="{BB962C8B-B14F-4D97-AF65-F5344CB8AC3E}">
        <p14:creationId xmlns="" xmlns:p14="http://schemas.microsoft.com/office/powerpoint/2010/main" val="23823008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5acd6c9a87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5acd6c9a87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https://www.interaction-design.org/literature/topics/ui-design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
              <a:t/>
            </a:r>
            <a:br>
              <a:rPr lang="en"/>
            </a:br>
            <a:r>
              <a:rPr lang="en" sz="1200">
                <a:solidFill>
                  <a:srgbClr val="1C1D1F"/>
                </a:solidFill>
                <a:latin typeface="Roboto"/>
                <a:ea typeface="Roboto"/>
                <a:cs typeface="Roboto"/>
                <a:sym typeface="Roboto"/>
              </a:rPr>
              <a:t>a person's perceptions and responses that result from the use or anticipated use of a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 lot.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let's break this one down into pieces, too.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a pursuit, a person's perceptions and responses of their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before they even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You might be scratching your head, perhaps what they read about it in the marketing material, what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someone else has told them about it, how they first became exposed to know that your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 even exists.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the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What is that mindset?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Those perceptions and responses that they have as they're sitting down before they've even started to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Have they heard that your product system or service is easy to use its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a delightful experience.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perhaps have they heard that?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just seems clunky, it's cumbersome, it's difficult to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confusing, it's frustrating.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all part of the user experience, these preconceived notions that they bring with them when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sit down to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it's while they're actually using your product.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As they go through interacting with your product, is it responding in a way that they would expect?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enjoy using it?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look forward to using it again?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Would they tell other people that it's fantastic.</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enjoyed using this.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helpful for me.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helped me achieve some tasks and that they should suggest other people to use it as well.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both that preconceived notion before they even start to use your product, kind of that referral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of the people telling them about it, what they've read from their marketing materials.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while they're actually using a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like to break it down into three simple pieces.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I've kind of already mentioned some of these words first.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achieve something?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accomplish some tasks, some workflows that they can provide information and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can get some results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Second, 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sort of from the inverse.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avoids points of confusion, points of frustration.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They're able to understand your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There's an easy learning curve to understand kind of the cadence of how your system works, where things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typically are located in the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When they interact with something, it gives them an anticipated results or interaction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kind of more from the usable perspective.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third.</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put a smile on their 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Even systems I've worked on that were for very complex enterprise systems, processing millions of data</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records in the utility industry or even in the medical industry.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can still put a smile on someone's face that it helped them achieve their job.</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efficient, it was effective.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even put a smile and that they looked forward to using your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Once again, the delight factor.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5acd6c9a87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5acd6c9a87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Clr>
                <a:schemeClr val="dk1"/>
              </a:buClr>
              <a:buSzPts val="1100"/>
              <a:buFont typeface="Arial"/>
              <a:buNone/>
            </a:pPr>
            <a:r>
              <a:rPr lang="en" dirty="0"/>
              <a:t/>
            </a:r>
            <a:br>
              <a:rPr lang="en" dirty="0"/>
            </a:br>
            <a:r>
              <a:rPr lang="en" sz="1200" dirty="0">
                <a:solidFill>
                  <a:srgbClr val="1C1D1F"/>
                </a:solidFill>
                <a:latin typeface="Roboto"/>
                <a:ea typeface="Roboto"/>
                <a:cs typeface="Roboto"/>
                <a:sym typeface="Roboto"/>
              </a:rPr>
              <a:t>a person's perceptions and responses that result from the use or anticipated use of a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That's a lot.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So let's break this one down into pieces, too.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So it's a pursuit, a person's perceptions and responses of their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It's before they even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You might be scratching your head, perhaps what they read about it in the marketing material, what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someone else has told them about it, how they first became exposed to know that your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or service even exists.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That's the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What is that mindset?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Those perceptions and responses that they have as they're sitting down before they've even started to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Have they heard that your product system or service is easy to use its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It's a delightful experience.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Or perhaps have they heard that?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It just seems clunky, it's cumbersome, it's difficult to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It's confusing, it's frustrating.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That's all part of the user experience, these preconceived notions that they bring with them when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sit down to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And of course, it's while they're actually using your product.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As they go through interacting with your product, is it responding in a way that they would expect?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Do they enjoy using it?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Do they look forward to using it again?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Would they tell other people that it's fantastic.</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 enjoyed using this.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It was helpful for me.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It helped me achieve some tasks and that they should suggest other people to use it as well.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So it's both that preconceived notion before they even start to use your product, kind of that referral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of the people telling them about it, what they've read from their marketing materials.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And of course, while they're actually using a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 like to break it down into three simple pieces.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I've kind of already mentioned some of these words first.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Is it useful?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Does it help them achieve something?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Does it help them accomplish some tasks, some workflows that they can provide information and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can get some results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Second, 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Is it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It's sort of from the inverse.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It avoids points of confusion, points of frustration.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They're able to understand your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There's an easy learning curve to understand kind of the cadence of how your system works, where things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typically are located in the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When they interact with something, it gives them an anticipated results or interaction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That's kind of more from the usable perspective.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And third.</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Does it put a smile on their 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Even systems I've worked on that were for very complex enterprise systems, processing millions of data</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records in the utility industry or even in the medical industry.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It can still put a smile on someone's face that it helped them achieve their job.</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It was efficient, it was effective.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It even put a smile and that they looked forward to using your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dirty="0">
                <a:solidFill>
                  <a:srgbClr val="1C1D1F"/>
                </a:solidFill>
                <a:latin typeface="Roboto"/>
                <a:ea typeface="Roboto"/>
                <a:cs typeface="Roboto"/>
                <a:sym typeface="Roboto"/>
              </a:rPr>
              <a:t>Once again, the delight factor.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u="sng" dirty="0">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5acd6c9a87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5acd6c9a87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https://www.interaction-design.org/literature/topics/ui-design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
              <a:t/>
            </a:r>
            <a:br>
              <a:rPr lang="en"/>
            </a:br>
            <a:r>
              <a:rPr lang="en" sz="1200">
                <a:solidFill>
                  <a:srgbClr val="1C1D1F"/>
                </a:solidFill>
                <a:latin typeface="Roboto"/>
                <a:ea typeface="Roboto"/>
                <a:cs typeface="Roboto"/>
                <a:sym typeface="Roboto"/>
              </a:rPr>
              <a:t>a person's perceptions and responses that result from the use or anticipated use of a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 lot.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let's break this one down into pieces, too.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a pursuit, a person's perceptions and responses of their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before they even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You might be scratching your head, perhaps what they read about it in the marketing material, what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someone else has told them about it, how they first became exposed to know that your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 even exists.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the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What is that mindset?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Those perceptions and responses that they have as they're sitting down before they've even started to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Have they heard that your product system or service is easy to use its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a delightful experience.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perhaps have they heard that?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just seems clunky, it's cumbersome, it's difficult to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confusing, it's frustrating.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all part of the user experience, these preconceived notions that they bring with them when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sit down to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it's while they're actually using your product.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As they go through interacting with your product, is it responding in a way that they would expect?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enjoy using it?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look forward to using it again?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Would they tell other people that it's fantastic.</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enjoyed using this.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helpful for me.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helped me achieve some tasks and that they should suggest other people to use it as well.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both that preconceived notion before they even start to use your product, kind of that referral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of the people telling them about it, what they've read from their marketing materials.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while they're actually using a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like to break it down into three simple pieces.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I've kind of already mentioned some of these words first.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achieve something?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accomplish some tasks, some workflows that they can provide information and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can get some results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Second, 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sort of from the inverse.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avoids points of confusion, points of frustration.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They're able to understand your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There's an easy learning curve to understand kind of the cadence of how your system works, where things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typically are located in the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When they interact with something, it gives them an anticipated results or interaction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kind of more from the usable perspective.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third.</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put a smile on their 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Even systems I've worked on that were for very complex enterprise systems, processing millions of data</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records in the utility industry or even in the medical industry.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can still put a smile on someone's face that it helped them achieve their job.</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efficient, it was effective.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even put a smile and that they looked forward to using your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Once again, the delight factor.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5acd6c9a87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5acd6c9a87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chemeClr val="bg2"/>
                </a:solidFill>
                <a:effectLst/>
                <a:latin typeface="+mn-lt"/>
              </a:rPr>
              <a:t>https://www.freecodecamp.org/news/airpeace-website-a-ux-case-study-e0ef593f2619/</a:t>
            </a:r>
          </a:p>
          <a:p>
            <a:pPr marL="158750" indent="0" algn="l">
              <a:buNone/>
            </a:pPr>
            <a:endParaRPr lang="en-US" b="0" i="0" dirty="0">
              <a:solidFill>
                <a:srgbClr val="E3E3E3"/>
              </a:solidFill>
              <a:effectLst/>
              <a:latin typeface="Google Sans"/>
            </a:endParaRPr>
          </a:p>
          <a:p>
            <a:pPr marL="158750" indent="0" algn="l">
              <a:buNone/>
            </a:pPr>
            <a:endParaRPr lang="en-US" b="0" i="0" dirty="0">
              <a:solidFill>
                <a:srgbClr val="E3E3E3"/>
              </a:solidFill>
              <a:effectLst/>
              <a:latin typeface="Google Sans"/>
            </a:endParaRPr>
          </a:p>
          <a:p>
            <a:pPr marL="158750" indent="0" algn="l">
              <a:buNone/>
            </a:pPr>
            <a:r>
              <a:rPr lang="en-US" b="0" i="0" dirty="0">
                <a:solidFill>
                  <a:srgbClr val="E3E3E3"/>
                </a:solidFill>
                <a:effectLst/>
                <a:latin typeface="Google Sans"/>
              </a:rPr>
              <a:t>What is a UIUX storyboard?</a:t>
            </a:r>
          </a:p>
          <a:p>
            <a:pPr algn="l"/>
            <a:r>
              <a:rPr lang="en-US" b="0" i="0" dirty="0">
                <a:solidFill>
                  <a:srgbClr val="E3E3E3"/>
                </a:solidFill>
                <a:effectLst/>
                <a:latin typeface="Google Sans"/>
              </a:rPr>
              <a:t>A UIUX storyboard is a visual representation of the steps a user takes when interacting with a product or service. It typically includes the user's goals, motivations, emotions, and pain points at each stage of the journey.</a:t>
            </a:r>
          </a:p>
          <a:p>
            <a:pPr algn="l"/>
            <a:r>
              <a:rPr lang="en-US" b="0" i="0" dirty="0">
                <a:solidFill>
                  <a:srgbClr val="E3E3E3"/>
                </a:solidFill>
                <a:effectLst/>
                <a:latin typeface="Google Sans"/>
              </a:rPr>
              <a:t>Why are UIUX storyboards important?</a:t>
            </a:r>
          </a:p>
          <a:p>
            <a:pPr algn="l"/>
            <a:r>
              <a:rPr lang="en-US" b="0" i="0" dirty="0">
                <a:solidFill>
                  <a:srgbClr val="E3E3E3"/>
                </a:solidFill>
                <a:effectLst/>
                <a:latin typeface="Google Sans"/>
              </a:rPr>
              <a:t>UIUX storyboards are important because they can help you understand your users' needs, pain points, and motivations. This information can be used to improve the user experience of your product or service, making it more intuitive and user-friendly.</a:t>
            </a:r>
          </a:p>
          <a:p>
            <a:pPr algn="l"/>
            <a:r>
              <a:rPr lang="en-US" b="0" i="0" dirty="0">
                <a:solidFill>
                  <a:srgbClr val="E3E3E3"/>
                </a:solidFill>
                <a:effectLst/>
                <a:latin typeface="Google Sans"/>
              </a:rPr>
              <a:t>What are the benefits of using UIUX storyboards?</a:t>
            </a:r>
          </a:p>
          <a:p>
            <a:pPr algn="l"/>
            <a:r>
              <a:rPr lang="en-US" b="0" i="0" dirty="0">
                <a:solidFill>
                  <a:srgbClr val="E3E3E3"/>
                </a:solidFill>
                <a:effectLst/>
                <a:latin typeface="Google Sans"/>
              </a:rPr>
              <a:t>There are many benefits to using UIUX storyboards, including:</a:t>
            </a:r>
          </a:p>
          <a:p>
            <a:pPr algn="l">
              <a:buFont typeface="Arial" panose="020B0604020202020204" pitchFamily="34" charset="0"/>
              <a:buChar char="•"/>
            </a:pPr>
            <a:r>
              <a:rPr lang="en-US" b="0" i="0" dirty="0">
                <a:solidFill>
                  <a:srgbClr val="E3E3E3"/>
                </a:solidFill>
                <a:effectLst/>
                <a:latin typeface="Google Sans"/>
              </a:rPr>
              <a:t>Improved understanding of your users: By mapping out the user's journey, you can gain a better understanding of their needs, pain points, and motivations. This understanding can be used to improve the user experience of your product or service.</a:t>
            </a:r>
          </a:p>
          <a:p>
            <a:pPr algn="l">
              <a:buFont typeface="Arial" panose="020B0604020202020204" pitchFamily="34" charset="0"/>
              <a:buChar char="•"/>
            </a:pPr>
            <a:r>
              <a:rPr lang="en-US" b="0" i="0" dirty="0">
                <a:solidFill>
                  <a:srgbClr val="E3E3E3"/>
                </a:solidFill>
                <a:effectLst/>
                <a:latin typeface="Google Sans"/>
              </a:rPr>
              <a:t>Identification of opportunities for improvement: By identifying the pain points in the user's journey, you can identify opportunities for improvement. This information can be used to make changes to the product or service, making it more user-friendly.</a:t>
            </a:r>
          </a:p>
          <a:p>
            <a:pPr algn="l">
              <a:buFont typeface="Arial" panose="020B0604020202020204" pitchFamily="34" charset="0"/>
              <a:buChar char="•"/>
            </a:pPr>
            <a:r>
              <a:rPr lang="en-US" b="0" i="0" dirty="0">
                <a:solidFill>
                  <a:srgbClr val="E3E3E3"/>
                </a:solidFill>
                <a:effectLst/>
                <a:latin typeface="Google Sans"/>
              </a:rPr>
              <a:t>Communication with stakeholders: UIUX storyboards can be used to communicate the user experience of your product or service to stakeholders. This can help to ensure that everyone is on the same page and that the product or service is developed with the user in mind.</a:t>
            </a:r>
          </a:p>
          <a:p>
            <a:pPr algn="l"/>
            <a:r>
              <a:rPr lang="en-US" b="0" i="0" dirty="0">
                <a:solidFill>
                  <a:srgbClr val="E3E3E3"/>
                </a:solidFill>
                <a:effectLst/>
                <a:latin typeface="Google Sans"/>
              </a:rPr>
              <a:t>How to create a UIUX storyboard?</a:t>
            </a:r>
          </a:p>
          <a:p>
            <a:pPr algn="l"/>
            <a:r>
              <a:rPr lang="en-US" b="0" i="0" dirty="0">
                <a:solidFill>
                  <a:srgbClr val="E3E3E3"/>
                </a:solidFill>
                <a:effectLst/>
                <a:latin typeface="Google Sans"/>
              </a:rPr>
              <a:t>There are many different ways to create a UIUX storyboard. However, the basic steps involved are:</a:t>
            </a:r>
          </a:p>
          <a:p>
            <a:pPr algn="l">
              <a:buFont typeface="+mj-lt"/>
              <a:buAutoNum type="arabicPeriod"/>
            </a:pPr>
            <a:r>
              <a:rPr lang="en-US" b="0" i="0" dirty="0">
                <a:solidFill>
                  <a:srgbClr val="E3E3E3"/>
                </a:solidFill>
                <a:effectLst/>
                <a:latin typeface="Google Sans"/>
              </a:rPr>
              <a:t>Identify your target users.</a:t>
            </a:r>
          </a:p>
          <a:p>
            <a:pPr algn="l">
              <a:buFont typeface="+mj-lt"/>
              <a:buAutoNum type="arabicPeriod"/>
            </a:pPr>
            <a:r>
              <a:rPr lang="en-US" b="0" i="0" dirty="0">
                <a:solidFill>
                  <a:srgbClr val="E3E3E3"/>
                </a:solidFill>
                <a:effectLst/>
                <a:latin typeface="Google Sans"/>
              </a:rPr>
              <a:t>Gather data about your users' needs, pain points, and motivations.</a:t>
            </a:r>
          </a:p>
          <a:p>
            <a:pPr algn="l">
              <a:buFont typeface="+mj-lt"/>
              <a:buAutoNum type="arabicPeriod"/>
            </a:pPr>
            <a:r>
              <a:rPr lang="en-US" b="0" i="0" dirty="0">
                <a:solidFill>
                  <a:srgbClr val="E3E3E3"/>
                </a:solidFill>
                <a:effectLst/>
                <a:latin typeface="Google Sans"/>
              </a:rPr>
              <a:t>Map out the user's journey.</a:t>
            </a:r>
          </a:p>
          <a:p>
            <a:pPr algn="l">
              <a:buFont typeface="+mj-lt"/>
              <a:buAutoNum type="arabicPeriod"/>
            </a:pPr>
            <a:r>
              <a:rPr lang="en-US" b="0" i="0" dirty="0">
                <a:solidFill>
                  <a:srgbClr val="E3E3E3"/>
                </a:solidFill>
                <a:effectLst/>
                <a:latin typeface="Google Sans"/>
              </a:rPr>
              <a:t>Create visuals to represent the user's journey.</a:t>
            </a:r>
          </a:p>
          <a:p>
            <a:pPr algn="l">
              <a:buFont typeface="+mj-lt"/>
              <a:buAutoNum type="arabicPeriod"/>
            </a:pPr>
            <a:r>
              <a:rPr lang="en-US" b="0" i="0" dirty="0">
                <a:solidFill>
                  <a:srgbClr val="E3E3E3"/>
                </a:solidFill>
                <a:effectLst/>
                <a:latin typeface="Google Sans"/>
              </a:rPr>
              <a:t>Get feedback from users and stakeholders.</a:t>
            </a:r>
          </a:p>
          <a:p>
            <a:pPr algn="l"/>
            <a:r>
              <a:rPr lang="en-US" b="0" i="0" dirty="0">
                <a:solidFill>
                  <a:srgbClr val="E3E3E3"/>
                </a:solidFill>
                <a:effectLst/>
                <a:latin typeface="Google Sans"/>
              </a:rPr>
              <a:t>Here are some tips for creating a UIUX storyboard:</a:t>
            </a:r>
          </a:p>
          <a:p>
            <a:pPr algn="l">
              <a:buFont typeface="Arial" panose="020B0604020202020204" pitchFamily="34" charset="0"/>
              <a:buChar char="•"/>
            </a:pPr>
            <a:r>
              <a:rPr lang="en-US" b="0" i="0" dirty="0">
                <a:solidFill>
                  <a:srgbClr val="E3E3E3"/>
                </a:solidFill>
                <a:effectLst/>
                <a:latin typeface="Google Sans"/>
              </a:rPr>
              <a:t>Start by identifying your target users: The UIUX storyboard should be tailored to the specific needs of your target audience. This will ensure that the map is relevant and accurate.</a:t>
            </a:r>
          </a:p>
          <a:p>
            <a:pPr algn="l">
              <a:buFont typeface="Arial" panose="020B0604020202020204" pitchFamily="34" charset="0"/>
              <a:buChar char="•"/>
            </a:pPr>
            <a:r>
              <a:rPr lang="en-US" b="0" i="0" dirty="0">
                <a:solidFill>
                  <a:srgbClr val="E3E3E3"/>
                </a:solidFill>
                <a:effectLst/>
                <a:latin typeface="Google Sans"/>
              </a:rPr>
              <a:t>Gather data from a variety of sources: The UIUX storyboard should be based on data from a variety of sources, including user surveys, interviews, and focus groups. This will help to ensure that the map is comprehensive and accurate.</a:t>
            </a:r>
          </a:p>
          <a:p>
            <a:pPr algn="l">
              <a:buFont typeface="Arial" panose="020B0604020202020204" pitchFamily="34" charset="0"/>
              <a:buChar char="•"/>
            </a:pPr>
            <a:r>
              <a:rPr lang="en-US" b="0" i="0" dirty="0">
                <a:solidFill>
                  <a:srgbClr val="E3E3E3"/>
                </a:solidFill>
                <a:effectLst/>
                <a:latin typeface="Google Sans"/>
              </a:rPr>
              <a:t>Use visuals to communicate the data: The UIUX storyboard should be easy to understand and visually appealing. This will help to ensure that the map is effective in communicating the data to stakeholders.</a:t>
            </a:r>
          </a:p>
          <a:p>
            <a:pPr algn="l">
              <a:buFont typeface="Arial" panose="020B0604020202020204" pitchFamily="34" charset="0"/>
              <a:buChar char="•"/>
            </a:pPr>
            <a:r>
              <a:rPr lang="en-US" b="0" i="0" dirty="0">
                <a:solidFill>
                  <a:srgbClr val="E3E3E3"/>
                </a:solidFill>
                <a:effectLst/>
                <a:latin typeface="Google Sans"/>
              </a:rPr>
              <a:t>Get feedback from users and stakeholders: Once the UIUX storyboard is complete, get feedback from users and stakeholders to ensure that it is accurate and relevant. This feedback can be used to make improvements to the map.</a:t>
            </a:r>
          </a:p>
          <a:p>
            <a:pPr marL="0" lvl="0" indent="0" algn="l" rtl="0">
              <a:spcBef>
                <a:spcPts val="0"/>
              </a:spcBef>
              <a:spcAft>
                <a:spcPts val="0"/>
              </a:spcAft>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5acd6c9a87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25acd6c9a87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u="sng" dirty="0">
              <a:solidFill>
                <a:schemeClr val="hlink"/>
              </a:solidFill>
              <a:hlinkClick r:id="rId3"/>
            </a:endParaRPr>
          </a:p>
          <a:p>
            <a:pPr marL="0" lvl="0" indent="0" algn="l" rtl="0">
              <a:spcBef>
                <a:spcPts val="0"/>
              </a:spcBef>
              <a:spcAft>
                <a:spcPts val="0"/>
              </a:spcAft>
              <a:buNone/>
            </a:pPr>
            <a:endParaRPr lang="en" u="sng" dirty="0">
              <a:solidFill>
                <a:schemeClr val="hlink"/>
              </a:solidFill>
              <a:hlinkClick r:id="rId3"/>
            </a:endParaRPr>
          </a:p>
          <a:p>
            <a:pPr marL="0" lvl="0" indent="0" algn="l" rtl="0">
              <a:spcBef>
                <a:spcPts val="0"/>
              </a:spcBef>
              <a:spcAft>
                <a:spcPts val="0"/>
              </a:spcAft>
              <a:buNone/>
            </a:pPr>
            <a:r>
              <a:rPr lang="en" u="sng" dirty="0">
                <a:solidFill>
                  <a:schemeClr val="hlink"/>
                </a:solidFill>
                <a:hlinkClick r:id="rId3"/>
              </a:rPr>
              <a:t>https://www.cademix.org/storyboarding-in-ui-ux-roles-and-how-to-do-it/#:~:text=In%20UI%2FUX%20design%2C%20a,how%20people%20would%20utilize%20it</a:t>
            </a:r>
            <a:r>
              <a:rPr lang="en" dirty="0"/>
              <a:t>.</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en" sz="1800" b="1" dirty="0">
                <a:solidFill>
                  <a:srgbClr val="202124"/>
                </a:solidFill>
                <a:highlight>
                  <a:srgbClr val="FFFFFF"/>
                </a:highlight>
              </a:rPr>
              <a:t>Storyboard:</a:t>
            </a:r>
            <a:endParaRPr sz="1800" b="1" dirty="0">
              <a:solidFill>
                <a:srgbClr val="202124"/>
              </a:solidFill>
              <a:highlight>
                <a:srgbClr val="FFFFFF"/>
              </a:highlight>
            </a:endParaRPr>
          </a:p>
          <a:p>
            <a:pPr marL="457200" lvl="0" indent="-342900" algn="l" rtl="0">
              <a:spcBef>
                <a:spcPts val="0"/>
              </a:spcBef>
              <a:spcAft>
                <a:spcPts val="0"/>
              </a:spcAft>
              <a:buClr>
                <a:srgbClr val="202124"/>
              </a:buClr>
              <a:buSzPts val="1800"/>
              <a:buChar char="●"/>
            </a:pPr>
            <a:r>
              <a:rPr lang="en" sz="1800" dirty="0">
                <a:solidFill>
                  <a:srgbClr val="202124"/>
                </a:solidFill>
                <a:highlight>
                  <a:srgbClr val="FFFFFF"/>
                </a:highlight>
              </a:rPr>
              <a:t>Focuses on</a:t>
            </a:r>
            <a:r>
              <a:rPr lang="en" sz="1800" b="1" i="1" dirty="0">
                <a:solidFill>
                  <a:srgbClr val="202124"/>
                </a:solidFill>
                <a:highlight>
                  <a:srgbClr val="FFFFFF"/>
                </a:highlight>
              </a:rPr>
              <a:t> What the user would experience</a:t>
            </a:r>
            <a:endParaRPr sz="1800" b="1" i="1" dirty="0">
              <a:solidFill>
                <a:srgbClr val="202124"/>
              </a:solidFill>
              <a:highlight>
                <a:srgbClr val="FFFFFF"/>
              </a:highlight>
            </a:endParaRPr>
          </a:p>
          <a:p>
            <a:pPr marL="457200" lvl="0" indent="-342900" algn="l" rtl="0">
              <a:spcBef>
                <a:spcPts val="0"/>
              </a:spcBef>
              <a:spcAft>
                <a:spcPts val="0"/>
              </a:spcAft>
              <a:buClr>
                <a:srgbClr val="202124"/>
              </a:buClr>
              <a:buSzPts val="1800"/>
              <a:buChar char="●"/>
            </a:pPr>
            <a:r>
              <a:rPr lang="en" sz="1800" dirty="0">
                <a:solidFill>
                  <a:srgbClr val="202124"/>
                </a:solidFill>
                <a:highlight>
                  <a:srgbClr val="FFFFFF"/>
                </a:highlight>
              </a:rPr>
              <a:t>Objective is to inspire users to think, provide inputs and validate requirements</a:t>
            </a:r>
            <a:endParaRPr sz="1800" dirty="0">
              <a:solidFill>
                <a:srgbClr val="202124"/>
              </a:solidFill>
              <a:highlight>
                <a:srgbClr val="FFFFFF"/>
              </a:highlight>
            </a:endParaRPr>
          </a:p>
          <a:p>
            <a:pPr marL="457200" lvl="0" indent="-342900" algn="l" rtl="0">
              <a:spcBef>
                <a:spcPts val="0"/>
              </a:spcBef>
              <a:spcAft>
                <a:spcPts val="0"/>
              </a:spcAft>
              <a:buClr>
                <a:srgbClr val="202124"/>
              </a:buClr>
              <a:buSzPts val="1800"/>
              <a:buChar char="●"/>
            </a:pPr>
            <a:r>
              <a:rPr lang="en" sz="1800" dirty="0">
                <a:solidFill>
                  <a:srgbClr val="202124"/>
                </a:solidFill>
                <a:highlight>
                  <a:srgbClr val="FFFFFF"/>
                </a:highlight>
              </a:rPr>
              <a:t>Unlike a prototype, doesn’t require technical competency to build</a:t>
            </a:r>
            <a:endParaRPr sz="1800" dirty="0">
              <a:solidFill>
                <a:srgbClr val="202124"/>
              </a:solidFill>
              <a:highlight>
                <a:srgbClr val="FFFFFF"/>
              </a:highlight>
            </a:endParaRPr>
          </a:p>
          <a:p>
            <a:pPr marL="457200" lvl="0" indent="-342900" algn="l" rtl="0">
              <a:spcBef>
                <a:spcPts val="0"/>
              </a:spcBef>
              <a:spcAft>
                <a:spcPts val="0"/>
              </a:spcAft>
              <a:buClr>
                <a:srgbClr val="202124"/>
              </a:buClr>
              <a:buSzPts val="1800"/>
              <a:buChar char="●"/>
            </a:pPr>
            <a:r>
              <a:rPr lang="en" sz="1800" dirty="0">
                <a:solidFill>
                  <a:srgbClr val="202124"/>
                </a:solidFill>
                <a:highlight>
                  <a:srgbClr val="FFFFFF"/>
                </a:highlight>
              </a:rPr>
              <a:t>Look and feel is more important than what you see in a wireframe, but need not match the look and feel of a prototype</a:t>
            </a:r>
            <a:endParaRPr sz="1800" dirty="0">
              <a:solidFill>
                <a:srgbClr val="202124"/>
              </a:solidFill>
              <a:highlight>
                <a:srgbClr val="FFFFFF"/>
              </a:highlight>
            </a:endParaRPr>
          </a:p>
          <a:p>
            <a:pPr marL="457200" lvl="0" indent="-342900" algn="l" rtl="0">
              <a:spcBef>
                <a:spcPts val="0"/>
              </a:spcBef>
              <a:spcAft>
                <a:spcPts val="0"/>
              </a:spcAft>
              <a:buClr>
                <a:srgbClr val="202124"/>
              </a:buClr>
              <a:buSzPts val="1800"/>
              <a:buChar char="●"/>
            </a:pPr>
            <a:r>
              <a:rPr lang="en" sz="1800" dirty="0">
                <a:solidFill>
                  <a:srgbClr val="202124"/>
                </a:solidFill>
                <a:highlight>
                  <a:srgbClr val="FFFFFF"/>
                </a:highlight>
              </a:rPr>
              <a:t>More emphasis on the users, and how different views and content come together to deliver what the user is looking for</a:t>
            </a:r>
            <a:endParaRPr sz="1800" dirty="0">
              <a:solidFill>
                <a:srgbClr val="202124"/>
              </a:solidFill>
              <a:highlight>
                <a:srgbClr val="FFFFFF"/>
              </a:highlight>
            </a:endParaRPr>
          </a:p>
          <a:p>
            <a:pPr marL="0" lvl="0" indent="0" algn="l" rtl="0">
              <a:spcBef>
                <a:spcPts val="80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5acd6c9a87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5acd6c9a87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u="sng" dirty="0">
                <a:solidFill>
                  <a:schemeClr val="hlink"/>
                </a:solidFill>
                <a:hlinkClick r:id="rId3"/>
              </a:rPr>
              <a:t>https://www.freecodecamp.org/news/what-is-a-wireframe-ux-design-tutorial-website/</a:t>
            </a:r>
            <a:endParaRPr lang="en" u="sng" dirty="0">
              <a:solidFill>
                <a:schemeClr val="hlink"/>
              </a:solidFill>
              <a:hlinkClick r:id="rId3"/>
            </a:endParaRPr>
          </a:p>
          <a:p>
            <a:pPr marL="0" lvl="0" indent="0" algn="l" rtl="0">
              <a:spcBef>
                <a:spcPts val="0"/>
              </a:spcBef>
              <a:spcAft>
                <a:spcPts val="0"/>
              </a:spcAft>
              <a:buNone/>
            </a:pPr>
            <a:endParaRPr lang="en" u="sng" dirty="0">
              <a:solidFill>
                <a:schemeClr val="hlink"/>
              </a:solidFill>
              <a:hlinkClick r:id="rId3"/>
            </a:endParaRPr>
          </a:p>
          <a:p>
            <a:pPr marL="0" lvl="0" indent="0" algn="l" rtl="0">
              <a:spcBef>
                <a:spcPts val="0"/>
              </a:spcBef>
              <a:spcAft>
                <a:spcPts val="0"/>
              </a:spcAft>
              <a:buNone/>
            </a:pPr>
            <a:r>
              <a:rPr lang="en" u="sng" dirty="0">
                <a:solidFill>
                  <a:schemeClr val="hlink"/>
                </a:solidFill>
                <a:hlinkClick r:id="rId3"/>
              </a:rPr>
              <a:t>https://www.visual-paradigm.com/guide/ux-design/wireframe-vs-storyboard-vs-wireflow-vs-mockup-vs-prototyping/#:~:text=A%20storyboard%20is%20a%20visual,in%20the%20earlier%20development%20stage</a:t>
            </a:r>
            <a:r>
              <a:rPr lang="en" dirty="0"/>
              <a:t>.</a:t>
            </a:r>
            <a:endParaRPr dirty="0"/>
          </a:p>
          <a:p>
            <a:pPr marL="0" lvl="0" indent="0" algn="l" rtl="0">
              <a:spcBef>
                <a:spcPts val="0"/>
              </a:spcBef>
              <a:spcAft>
                <a:spcPts val="0"/>
              </a:spcAft>
              <a:buNone/>
            </a:pPr>
            <a:endParaRPr dirty="0"/>
          </a:p>
          <a:p>
            <a:pPr marL="0" lvl="0" indent="0" algn="l" rtl="0">
              <a:lnSpc>
                <a:spcPct val="115000"/>
              </a:lnSpc>
              <a:spcBef>
                <a:spcPts val="0"/>
              </a:spcBef>
              <a:spcAft>
                <a:spcPts val="0"/>
              </a:spcAft>
              <a:buClr>
                <a:schemeClr val="dk1"/>
              </a:buClr>
              <a:buSzPts val="1100"/>
              <a:buFont typeface="Arial"/>
              <a:buNone/>
            </a:pPr>
            <a:r>
              <a:rPr lang="en" sz="1200" b="1" dirty="0">
                <a:solidFill>
                  <a:srgbClr val="202124"/>
                </a:solidFill>
                <a:highlight>
                  <a:srgbClr val="FFFFFF"/>
                </a:highlight>
              </a:rPr>
              <a:t>Wireframe:</a:t>
            </a:r>
            <a:endParaRPr sz="1200" b="1" dirty="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dirty="0">
                <a:solidFill>
                  <a:srgbClr val="202124"/>
                </a:solidFill>
                <a:highlight>
                  <a:srgbClr val="FFFFFF"/>
                </a:highlight>
              </a:rPr>
              <a:t>Focuses on</a:t>
            </a:r>
            <a:r>
              <a:rPr lang="en" sz="1200" b="1" i="1" dirty="0">
                <a:solidFill>
                  <a:srgbClr val="202124"/>
                </a:solidFill>
                <a:highlight>
                  <a:srgbClr val="FFFFFF"/>
                </a:highlight>
              </a:rPr>
              <a:t> What the interface would resemble</a:t>
            </a:r>
            <a:endParaRPr sz="1200" b="1" i="1" dirty="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dirty="0">
                <a:solidFill>
                  <a:srgbClr val="202124"/>
                </a:solidFill>
                <a:highlight>
                  <a:srgbClr val="FFFFFF"/>
                </a:highlight>
              </a:rPr>
              <a:t>Objective is to brainstorm and so wireframe need not be an exact match to end product</a:t>
            </a:r>
            <a:endParaRPr sz="1200" dirty="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dirty="0">
                <a:solidFill>
                  <a:srgbClr val="202124"/>
                </a:solidFill>
                <a:highlight>
                  <a:srgbClr val="FFFFFF"/>
                </a:highlight>
              </a:rPr>
              <a:t>Contains one or more static, rough cut screenshots. Wireframe can even be an image. Look and feel is not important</a:t>
            </a:r>
            <a:endParaRPr sz="1200" dirty="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dirty="0">
                <a:solidFill>
                  <a:srgbClr val="202124"/>
                </a:solidFill>
                <a:highlight>
                  <a:srgbClr val="FFFFFF"/>
                </a:highlight>
              </a:rPr>
              <a:t>It focuses more on screen layout than on functionality and navigation</a:t>
            </a:r>
            <a:endParaRPr sz="1200" dirty="0">
              <a:solidFill>
                <a:srgbClr val="202124"/>
              </a:solidFill>
              <a:highlight>
                <a:srgbClr val="FFFFFF"/>
              </a:highlight>
            </a:endParaRPr>
          </a:p>
          <a:p>
            <a:pPr marL="0" lvl="0" indent="0" algn="l" rtl="0">
              <a:spcBef>
                <a:spcPts val="800"/>
              </a:spcBef>
              <a:spcAft>
                <a:spcPts val="0"/>
              </a:spcAft>
              <a:buNone/>
            </a:pPr>
            <a:endParaRPr dirty="0"/>
          </a:p>
          <a:p>
            <a:pPr marL="0" lvl="0" indent="0" algn="l" rtl="0">
              <a:spcBef>
                <a:spcPts val="0"/>
              </a:spcBef>
              <a:spcAft>
                <a:spcPts val="0"/>
              </a:spcAft>
              <a:buNone/>
            </a:pPr>
            <a:endParaRPr dirty="0"/>
          </a:p>
        </p:txBody>
      </p:sp>
    </p:spTree>
    <p:extLst>
      <p:ext uri="{BB962C8B-B14F-4D97-AF65-F5344CB8AC3E}">
        <p14:creationId xmlns="" xmlns:p14="http://schemas.microsoft.com/office/powerpoint/2010/main" val="25407662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25acd6c9a87_0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25acd6c9a87_0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https://www.cademix.org/storyboarding-in-ui-ux-roles-and-how-to-do-it/#:~:text=In%20UI%2FUX%20design%2C%20a,how%20people%20would%20utilize%20it</a:t>
            </a:r>
            <a:r>
              <a:rPr lang="en"/>
              <a:t>.</a:t>
            </a:r>
            <a:endParaRPr/>
          </a:p>
          <a:p>
            <a:pPr marL="0" lvl="0" indent="0" algn="l" rtl="0">
              <a:spcBef>
                <a:spcPts val="0"/>
              </a:spcBef>
              <a:spcAft>
                <a:spcPts val="0"/>
              </a:spcAft>
              <a:buNone/>
            </a:pPr>
            <a:endParaRPr/>
          </a:p>
          <a:p>
            <a:pPr marL="0" lvl="0" indent="0" algn="l" rtl="0">
              <a:lnSpc>
                <a:spcPct val="115000"/>
              </a:lnSpc>
              <a:spcBef>
                <a:spcPts val="0"/>
              </a:spcBef>
              <a:spcAft>
                <a:spcPts val="0"/>
              </a:spcAft>
              <a:buClr>
                <a:schemeClr val="dk1"/>
              </a:buClr>
              <a:buSzPts val="1100"/>
              <a:buFont typeface="Arial"/>
              <a:buNone/>
            </a:pPr>
            <a:r>
              <a:rPr lang="en" sz="1200" b="1">
                <a:solidFill>
                  <a:srgbClr val="202124"/>
                </a:solidFill>
                <a:highlight>
                  <a:srgbClr val="FFFFFF"/>
                </a:highlight>
              </a:rPr>
              <a:t>Prototype:</a:t>
            </a:r>
            <a:endParaRPr sz="1200" b="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Focuses on </a:t>
            </a:r>
            <a:r>
              <a:rPr lang="en" sz="1200" b="1" i="1">
                <a:solidFill>
                  <a:srgbClr val="202124"/>
                </a:solidFill>
                <a:highlight>
                  <a:srgbClr val="FFFFFF"/>
                </a:highlight>
              </a:rPr>
              <a:t>What the end product would look and feel like</a:t>
            </a:r>
            <a:endParaRPr sz="1200" b="1" i="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Objective is to get a sign-off prior to development</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Must be built on the dashboard tool/technology of choice and so it needs technical competence</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It may have data that is static and simulated</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It need not be connected to a data source</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The look-and-feel more or less resembles a final product than a wireframe</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It should respond to user interactions</a:t>
            </a:r>
            <a:endParaRPr sz="1200">
              <a:solidFill>
                <a:srgbClr val="202124"/>
              </a:solidFill>
              <a:highlight>
                <a:srgbClr val="FFFFFF"/>
              </a:highlight>
            </a:endParaRPr>
          </a:p>
          <a:p>
            <a:pPr marL="0" lvl="0" indent="0" algn="l" rtl="0">
              <a:lnSpc>
                <a:spcPct val="115000"/>
              </a:lnSpc>
              <a:spcBef>
                <a:spcPts val="800"/>
              </a:spcBef>
              <a:spcAft>
                <a:spcPts val="0"/>
              </a:spcAft>
              <a:buClr>
                <a:schemeClr val="dk1"/>
              </a:buClr>
              <a:buSzPts val="1100"/>
              <a:buFont typeface="Arial"/>
              <a:buNone/>
            </a:pPr>
            <a:r>
              <a:rPr lang="en" sz="1200" b="1">
                <a:solidFill>
                  <a:srgbClr val="202124"/>
                </a:solidFill>
                <a:highlight>
                  <a:srgbClr val="FFFFFF"/>
                </a:highlight>
              </a:rPr>
              <a:t>Wireframe:</a:t>
            </a:r>
            <a:endParaRPr sz="1200" b="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Focuses on</a:t>
            </a:r>
            <a:r>
              <a:rPr lang="en" sz="1200" b="1" i="1">
                <a:solidFill>
                  <a:srgbClr val="202124"/>
                </a:solidFill>
                <a:highlight>
                  <a:srgbClr val="FFFFFF"/>
                </a:highlight>
              </a:rPr>
              <a:t> What the interface would resemble</a:t>
            </a:r>
            <a:endParaRPr sz="1200" b="1" i="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Objective is to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5acd6c9a87_0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5acd6c9a87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https://www.cademix.org/storyboarding-in-ui-ux-roles-and-how-to-do-it/#:~:text=In%20UI%2FUX%20design%2C%20a,how%20people%20would%20utilize%20it</a:t>
            </a:r>
            <a:r>
              <a:rPr lang="en"/>
              <a: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Clr>
                <a:schemeClr val="dk1"/>
              </a:buClr>
              <a:buSzPts val="1100"/>
              <a:buFont typeface="Arial"/>
              <a:buNone/>
            </a:pPr>
            <a:r>
              <a:rPr lang="en" sz="1200" b="1">
                <a:solidFill>
                  <a:srgbClr val="202124"/>
                </a:solidFill>
                <a:highlight>
                  <a:srgbClr val="FFFFFF"/>
                </a:highlight>
              </a:rPr>
              <a:t>Prototype:</a:t>
            </a:r>
            <a:endParaRPr sz="1200" b="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Focuses on </a:t>
            </a:r>
            <a:r>
              <a:rPr lang="en" sz="1200" b="1" i="1">
                <a:solidFill>
                  <a:srgbClr val="202124"/>
                </a:solidFill>
                <a:highlight>
                  <a:srgbClr val="FFFFFF"/>
                </a:highlight>
              </a:rPr>
              <a:t>What the end product would look and feel like</a:t>
            </a:r>
            <a:endParaRPr sz="1200" b="1" i="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Objective is to get a sign-off prior to development</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Must be built on the dashboard tool/technology of choice and so it needs technical competence</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It may have data that is static and simulated</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It need not be connected to a data source</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The look-and-feel more or less resembles a final product than a wireframe</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It should respond to user interactions</a:t>
            </a:r>
            <a:endParaRPr sz="1200">
              <a:solidFill>
                <a:srgbClr val="202124"/>
              </a:solidFill>
              <a:highlight>
                <a:srgbClr val="FFFFFF"/>
              </a:highlight>
            </a:endParaRPr>
          </a:p>
          <a:p>
            <a:pPr marL="0" lvl="0" indent="0" algn="l" rtl="0">
              <a:lnSpc>
                <a:spcPct val="115000"/>
              </a:lnSpc>
              <a:spcBef>
                <a:spcPts val="800"/>
              </a:spcBef>
              <a:spcAft>
                <a:spcPts val="0"/>
              </a:spcAft>
              <a:buClr>
                <a:schemeClr val="dk1"/>
              </a:buClr>
              <a:buSzPts val="1100"/>
              <a:buFont typeface="Arial"/>
              <a:buNone/>
            </a:pPr>
            <a:r>
              <a:rPr lang="en" sz="1200" b="1">
                <a:solidFill>
                  <a:srgbClr val="202124"/>
                </a:solidFill>
                <a:highlight>
                  <a:srgbClr val="FFFFFF"/>
                </a:highlight>
              </a:rPr>
              <a:t>Wireframe:</a:t>
            </a:r>
            <a:endParaRPr sz="1200" b="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Focuses on</a:t>
            </a:r>
            <a:r>
              <a:rPr lang="en" sz="1200" b="1" i="1">
                <a:solidFill>
                  <a:srgbClr val="202124"/>
                </a:solidFill>
                <a:highlight>
                  <a:srgbClr val="FFFFFF"/>
                </a:highlight>
              </a:rPr>
              <a:t> What the interface would resemble</a:t>
            </a:r>
            <a:endParaRPr sz="1200" b="1" i="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Objective is to brainstorm and so wireframe need not be an exact match to end product</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Contains one or more static, rough cut screenshots. Wireframe can even be an image. Look and feel is not important</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It focuses more on screen layout than on functionality and navigation</a:t>
            </a:r>
            <a:endParaRPr sz="1200">
              <a:solidFill>
                <a:srgbClr val="202124"/>
              </a:solidFill>
              <a:highlight>
                <a:srgbClr val="FFFFFF"/>
              </a:highlight>
            </a:endParaRPr>
          </a:p>
          <a:p>
            <a:pPr marL="0" lvl="0" indent="0" algn="l" rtl="0">
              <a:lnSpc>
                <a:spcPct val="115000"/>
              </a:lnSpc>
              <a:spcBef>
                <a:spcPts val="800"/>
              </a:spcBef>
              <a:spcAft>
                <a:spcPts val="0"/>
              </a:spcAft>
              <a:buClr>
                <a:schemeClr val="dk1"/>
              </a:buClr>
              <a:buSzPts val="1100"/>
              <a:buFont typeface="Arial"/>
              <a:buNone/>
            </a:pPr>
            <a:r>
              <a:rPr lang="en" sz="1200" b="1">
                <a:solidFill>
                  <a:srgbClr val="202124"/>
                </a:solidFill>
                <a:highlight>
                  <a:srgbClr val="FFFFFF"/>
                </a:highlight>
              </a:rPr>
              <a:t>Storyboard:</a:t>
            </a:r>
            <a:endParaRPr sz="1200" b="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Focuses on</a:t>
            </a:r>
            <a:r>
              <a:rPr lang="en" sz="1200" b="1" i="1">
                <a:solidFill>
                  <a:srgbClr val="202124"/>
                </a:solidFill>
                <a:highlight>
                  <a:srgbClr val="FFFFFF"/>
                </a:highlight>
              </a:rPr>
              <a:t> What the user would experience</a:t>
            </a:r>
            <a:endParaRPr sz="1200" b="1" i="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Objective is to inspire users to think, provide inputs and validate requirements</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Unlike a prototype, doesn’t require technical competency to build</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Look and feel is more important than what you see in a wireframe, but need not match the look and feel of a prototype</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More emphasis on the users, and how different views and content come together to deliver what the user is looking for</a:t>
            </a:r>
            <a:endParaRPr sz="1200">
              <a:solidFill>
                <a:srgbClr val="202124"/>
              </a:solidFill>
              <a:highlight>
                <a:srgbClr val="FFFFFF"/>
              </a:highlight>
            </a:endParaRPr>
          </a:p>
          <a:p>
            <a:pPr marL="0" lvl="0" indent="0" algn="l" rtl="0">
              <a:spcBef>
                <a:spcPts val="800"/>
              </a:spcBef>
              <a:spcAft>
                <a:spcPts val="0"/>
              </a:spcAft>
              <a:buNone/>
            </a:pPr>
            <a:endParaRPr sz="1800" b="1">
              <a:solidFill>
                <a:srgbClr val="202124"/>
              </a:solidFill>
              <a:highlight>
                <a:srgbClr val="FFFFFF"/>
              </a:highlight>
            </a:endParaRPr>
          </a:p>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5acd6c9a87_0_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5acd6c9a87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https://www.cademix.org/storyboarding-in-ui-ux-roles-and-how-to-do-it/#:~:text=In%20UI%2FUX%20design%2C%20a,how%20people%20would%20utilize%20it</a:t>
            </a:r>
            <a:r>
              <a:rPr lang="en"/>
              <a: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Clr>
                <a:schemeClr val="dk1"/>
              </a:buClr>
              <a:buSzPts val="1100"/>
              <a:buFont typeface="Arial"/>
              <a:buNone/>
            </a:pPr>
            <a:r>
              <a:rPr lang="en" sz="1200" b="1">
                <a:solidFill>
                  <a:srgbClr val="202124"/>
                </a:solidFill>
                <a:highlight>
                  <a:srgbClr val="FFFFFF"/>
                </a:highlight>
              </a:rPr>
              <a:t>Prototype:</a:t>
            </a:r>
            <a:endParaRPr sz="1200" b="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Focuses on </a:t>
            </a:r>
            <a:r>
              <a:rPr lang="en" sz="1200" b="1" i="1">
                <a:solidFill>
                  <a:srgbClr val="202124"/>
                </a:solidFill>
                <a:highlight>
                  <a:srgbClr val="FFFFFF"/>
                </a:highlight>
              </a:rPr>
              <a:t>What the end product would look and feel like</a:t>
            </a:r>
            <a:endParaRPr sz="1200" b="1" i="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Objective is to get a sign-off prior to development</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Must be built on the dashboard tool/technology of choice and so it needs technical competence</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It may have data that is static and simulated</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It need not be connected to a data source</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The look-and-feel more or less resembles a final product than a wireframe</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It should respond to user interactions</a:t>
            </a:r>
            <a:endParaRPr sz="1200">
              <a:solidFill>
                <a:srgbClr val="202124"/>
              </a:solidFill>
              <a:highlight>
                <a:srgbClr val="FFFFFF"/>
              </a:highlight>
            </a:endParaRPr>
          </a:p>
          <a:p>
            <a:pPr marL="0" lvl="0" indent="0" algn="l" rtl="0">
              <a:lnSpc>
                <a:spcPct val="115000"/>
              </a:lnSpc>
              <a:spcBef>
                <a:spcPts val="800"/>
              </a:spcBef>
              <a:spcAft>
                <a:spcPts val="0"/>
              </a:spcAft>
              <a:buClr>
                <a:schemeClr val="dk1"/>
              </a:buClr>
              <a:buSzPts val="1100"/>
              <a:buFont typeface="Arial"/>
              <a:buNone/>
            </a:pPr>
            <a:r>
              <a:rPr lang="en" sz="1200" b="1">
                <a:solidFill>
                  <a:srgbClr val="202124"/>
                </a:solidFill>
                <a:highlight>
                  <a:srgbClr val="FFFFFF"/>
                </a:highlight>
              </a:rPr>
              <a:t>Wireframe:</a:t>
            </a:r>
            <a:endParaRPr sz="1200" b="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Focuses on</a:t>
            </a:r>
            <a:r>
              <a:rPr lang="en" sz="1200" b="1" i="1">
                <a:solidFill>
                  <a:srgbClr val="202124"/>
                </a:solidFill>
                <a:highlight>
                  <a:srgbClr val="FFFFFF"/>
                </a:highlight>
              </a:rPr>
              <a:t> What the interface would resemble</a:t>
            </a:r>
            <a:endParaRPr sz="1200" b="1" i="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Objective is to brainstorm and so wireframe need not be an exact match to end product</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Contains one or more static, rough cut screenshots. Wireframe can even be an image. Look and feel is not important</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It focuses more on screen layout than on functionality and navigation</a:t>
            </a:r>
            <a:endParaRPr sz="1200">
              <a:solidFill>
                <a:srgbClr val="202124"/>
              </a:solidFill>
              <a:highlight>
                <a:srgbClr val="FFFFFF"/>
              </a:highlight>
            </a:endParaRPr>
          </a:p>
          <a:p>
            <a:pPr marL="0" lvl="0" indent="0" algn="l" rtl="0">
              <a:lnSpc>
                <a:spcPct val="115000"/>
              </a:lnSpc>
              <a:spcBef>
                <a:spcPts val="800"/>
              </a:spcBef>
              <a:spcAft>
                <a:spcPts val="0"/>
              </a:spcAft>
              <a:buClr>
                <a:schemeClr val="dk1"/>
              </a:buClr>
              <a:buSzPts val="1100"/>
              <a:buFont typeface="Arial"/>
              <a:buNone/>
            </a:pPr>
            <a:r>
              <a:rPr lang="en" sz="1200" b="1">
                <a:solidFill>
                  <a:srgbClr val="202124"/>
                </a:solidFill>
                <a:highlight>
                  <a:srgbClr val="FFFFFF"/>
                </a:highlight>
              </a:rPr>
              <a:t>Storyboard:</a:t>
            </a:r>
            <a:endParaRPr sz="1200" b="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Focuses on</a:t>
            </a:r>
            <a:r>
              <a:rPr lang="en" sz="1200" b="1" i="1">
                <a:solidFill>
                  <a:srgbClr val="202124"/>
                </a:solidFill>
                <a:highlight>
                  <a:srgbClr val="FFFFFF"/>
                </a:highlight>
              </a:rPr>
              <a:t> What the user would experience</a:t>
            </a:r>
            <a:endParaRPr sz="1200" b="1" i="1">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Objective is to inspire users to think, provide inputs and validate requirements</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Unlike a prototype, doesn’t require technical competency to build</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Look and feel is more important than what you see in a wireframe, but need not match the look and feel of a prototype</a:t>
            </a:r>
            <a:endParaRPr sz="1200">
              <a:solidFill>
                <a:srgbClr val="202124"/>
              </a:solidFill>
              <a:highlight>
                <a:srgbClr val="FFFFFF"/>
              </a:highlight>
            </a:endParaRPr>
          </a:p>
          <a:p>
            <a:pPr marL="457200" lvl="0" indent="-304800" algn="l" rtl="0">
              <a:lnSpc>
                <a:spcPct val="200000"/>
              </a:lnSpc>
              <a:spcBef>
                <a:spcPts val="0"/>
              </a:spcBef>
              <a:spcAft>
                <a:spcPts val="0"/>
              </a:spcAft>
              <a:buClr>
                <a:srgbClr val="202124"/>
              </a:buClr>
              <a:buSzPts val="1200"/>
              <a:buChar char="●"/>
            </a:pPr>
            <a:r>
              <a:rPr lang="en" sz="1200">
                <a:solidFill>
                  <a:srgbClr val="202124"/>
                </a:solidFill>
                <a:highlight>
                  <a:srgbClr val="FFFFFF"/>
                </a:highlight>
              </a:rPr>
              <a:t>More emphasis on the users, and how different views and content come together to deliver what the user is looking for</a:t>
            </a:r>
            <a:endParaRPr sz="1200">
              <a:solidFill>
                <a:srgbClr val="202124"/>
              </a:solidFill>
              <a:highlight>
                <a:srgbClr val="FFFFFF"/>
              </a:highlight>
            </a:endParaRPr>
          </a:p>
          <a:p>
            <a:pPr marL="0" lvl="0" indent="0" algn="l" rtl="0">
              <a:spcBef>
                <a:spcPts val="800"/>
              </a:spcBef>
              <a:spcAft>
                <a:spcPts val="0"/>
              </a:spcAft>
              <a:buNone/>
            </a:pPr>
            <a:endParaRPr sz="1800" b="1">
              <a:solidFill>
                <a:srgbClr val="202124"/>
              </a:solidFill>
              <a:highlight>
                <a:srgbClr val="FFFFFF"/>
              </a:highlight>
            </a:endParaRPr>
          </a:p>
          <a:p>
            <a:pPr marL="0" lvl="0" indent="0" algn="l" rtl="0">
              <a:spcBef>
                <a:spcPts val="0"/>
              </a:spcBef>
              <a:spcAft>
                <a:spcPts val="0"/>
              </a:spcAft>
              <a:buNone/>
            </a:pPr>
            <a:endParaRPr/>
          </a:p>
        </p:txBody>
      </p:sp>
    </p:spTree>
    <p:extLst>
      <p:ext uri="{BB962C8B-B14F-4D97-AF65-F5344CB8AC3E}">
        <p14:creationId xmlns="" xmlns:p14="http://schemas.microsoft.com/office/powerpoint/2010/main" val="20004948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5acd6c9a87_0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5acd6c9a87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5acd6c9a87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5acd6c9a87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Clr>
                <a:schemeClr val="dk1"/>
              </a:buClr>
              <a:buSzPts val="1100"/>
              <a:buFont typeface="Arial"/>
              <a:buNone/>
            </a:pPr>
            <a:r>
              <a:rPr lang="en"/>
              <a:t/>
            </a:r>
            <a:br>
              <a:rPr lang="en"/>
            </a:br>
            <a:r>
              <a:rPr lang="en" sz="1200">
                <a:solidFill>
                  <a:srgbClr val="1C1D1F"/>
                </a:solidFill>
                <a:latin typeface="Roboto"/>
                <a:ea typeface="Roboto"/>
                <a:cs typeface="Roboto"/>
                <a:sym typeface="Roboto"/>
              </a:rPr>
              <a:t>a person's perceptions and responses that result from the use or anticipated use of a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That's a lot.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So let's break this one down into pieces, too.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So it's a pursuit, a person's perceptions and responses of their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It's before they even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You might be scratching your head, perhaps what they read about it in the marketing material, what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someone else has told them about it, how they first became exposed to know that your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or service even exists.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That's the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What is that mindset?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Those perceptions and responses that they have as they're sitting down before they've even started to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Have they heard that your product system or service is easy to use its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It's a delightful experience.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Or perhaps have they heard that?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It just seems clunky, it's cumbersome, it's difficult to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It's confusing, it's frustrating.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That's all part of the user experience, these preconceived notions that they bring with them when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sit down to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And of course, it's while they're actually using your product.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As they go through interacting with your product, is it responding in a way that they would expect?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Do they enjoy using it?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Do they look forward to using it again?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Would they tell other people that it's fantastic.</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 enjoyed using this.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It was helpful for me.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It helped me achieve some tasks and that they should suggest other people to use it as well.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So it's both that preconceived notion before they even start to use your product, kind of that referral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of the people telling them about it, what they've read from their marketing materials.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And of course, while they're actually using a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 like to break it down into three simple pieces.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I've kind of already mentioned some of these words first.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Is it useful?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Does it help them achieve something?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Does it help them accomplish some tasks, some workflows that they can provide information and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can get some results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Second, 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Is it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It's sort of from the inverse.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It avoids points of confusion, points of frustration.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They're able to understand your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There's an easy learning curve to understand kind of the cadence of how your system works, where things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typically are located in the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When they interact with something, it gives them an anticipated results or interaction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That's kind of more from the usable perspective.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And third.</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Does it put a smile on their 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Even systems I've worked on that were for very complex enterprise systems, processing millions of data</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records in the utility industry or even in the medical industry.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It can still put a smile on someone's face that it helped them achieve their job.</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It was efficient, it was effective.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It even put a smile and that they looked forward to using your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a:solidFill>
                  <a:srgbClr val="1C1D1F"/>
                </a:solidFill>
                <a:latin typeface="Roboto"/>
                <a:ea typeface="Roboto"/>
                <a:cs typeface="Roboto"/>
                <a:sym typeface="Roboto"/>
              </a:rPr>
              <a:t>Once again, the delight factor.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u="sng">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a:p>
        </p:txBody>
      </p:sp>
    </p:spTree>
    <p:extLst>
      <p:ext uri="{BB962C8B-B14F-4D97-AF65-F5344CB8AC3E}">
        <p14:creationId xmlns="" xmlns:p14="http://schemas.microsoft.com/office/powerpoint/2010/main" val="1923102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5acd6c9a87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5acd6c9a87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https://www.interaction-design.org/literature/article/5-stages-in-the-design-thinking-process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
              <a:t/>
            </a:r>
            <a:br>
              <a:rPr lang="en"/>
            </a:br>
            <a:r>
              <a:rPr lang="en" sz="1200">
                <a:solidFill>
                  <a:srgbClr val="1C1D1F"/>
                </a:solidFill>
                <a:latin typeface="Roboto"/>
                <a:ea typeface="Roboto"/>
                <a:cs typeface="Roboto"/>
                <a:sym typeface="Roboto"/>
              </a:rPr>
              <a:t>a person's perceptions and responses that result from the use or anticipated use of a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 lot.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let's break this one down into pieces, too.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a pursuit, a person's perceptions and responses of their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before they even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You might be scratching your head, perhaps what they read about it in the marketing material, what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someone else has told them about it, how they first became exposed to know that your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service even exists.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the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What is that mindset?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Those perceptions and responses that they have as they're sitting down before they've even started to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Have they heard that your product system or service is easy to use its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a delightful experience.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Or perhaps have they heard that?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just seems clunky, it's cumbersome, it's difficult to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confusing, it's frustrating.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all part of the user experience, these preconceived notions that they bring with them when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sit down to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it's while they're actually using your product.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As they go through interacting with your product, is it responding in a way that they would expect?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enjoy using it?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 they look forward to using it again?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Would they tell other people that it's fantastic.</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enjoyed using this.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helpful for me.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helped me achieve some tasks and that they should suggest other people to use it as well.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So it's both that preconceived notion before they even start to use your product, kind of that referral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of the people telling them about it, what they've read from their marketing materials.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of course, while they're actually using a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 like to break it down into three simple pieces.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I've kind of already mentioned some of these words first.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achieve something?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help them accomplish some tasks, some workflows that they can provide information and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can get some results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Second, 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It's sort of from the inverse.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avoids points of confusion, points of frustration.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They're able to understand your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There's an easy learning curve to understand kind of the cadence of how your system works, where things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typically are located in the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When they interact with something, it gives them an anticipated results or interaction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That's kind of more from the usable perspective.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And third.</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Does it put a smile on their 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Even systems I've worked on that were for very complex enterprise systems, processing millions of data</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records in the utility industry or even in the medical industry.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can still put a smile on someone's face that it helped them achieve their job.</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was efficient, it was effective.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It even put a smile and that they looked forward to using your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a:solidFill>
                  <a:srgbClr val="1C1D1F"/>
                </a:solidFill>
                <a:latin typeface="Roboto"/>
                <a:ea typeface="Roboto"/>
                <a:cs typeface="Roboto"/>
                <a:sym typeface="Roboto"/>
              </a:rPr>
              <a:t>Once again, the delight factor.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5acd6c9a87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5acd6c9a87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https://www.interaction-design.org/literature/article/5-stages-in-the-design-thinking-process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78000"/>
              </a:lnSpc>
              <a:spcBef>
                <a:spcPts val="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4">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5">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a:solidFill>
                <a:srgbClr val="2D333A"/>
              </a:solidFill>
              <a:highlight>
                <a:srgbClr val="F9F9F9"/>
              </a:highlight>
              <a:latin typeface="Merriweather"/>
              <a:ea typeface="Merriweather"/>
              <a:cs typeface="Merriweather"/>
              <a:sym typeface="Merriweather"/>
            </a:endParaRPr>
          </a:p>
          <a:p>
            <a:pPr marL="0" lvl="0" indent="0" algn="l" rtl="0">
              <a:lnSpc>
                <a:spcPct val="178000"/>
              </a:lnSpc>
              <a:spcBef>
                <a:spcPts val="240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4">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5">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a:solidFill>
                <a:srgbClr val="2D333A"/>
              </a:solidFill>
              <a:highlight>
                <a:srgbClr val="F9F9F9"/>
              </a:highlight>
              <a:latin typeface="Merriweather"/>
              <a:ea typeface="Merriweather"/>
              <a:cs typeface="Merriweather"/>
              <a:sym typeface="Merriweather"/>
            </a:endParaRPr>
          </a:p>
          <a:p>
            <a:pPr marL="0" lvl="0" indent="0" algn="l" rtl="0">
              <a:spcBef>
                <a:spcPts val="240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 dirty="0"/>
              <a:t/>
            </a:r>
            <a:br>
              <a:rPr lang="en" dirty="0"/>
            </a:br>
            <a:r>
              <a:rPr lang="en" sz="1200" dirty="0">
                <a:solidFill>
                  <a:srgbClr val="1C1D1F"/>
                </a:solidFill>
                <a:latin typeface="Roboto"/>
                <a:ea typeface="Roboto"/>
                <a:cs typeface="Roboto"/>
                <a:sym typeface="Roboto"/>
              </a:rPr>
              <a:t>a person's perceptions and responses that result from the use or anticipated use of a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 lot.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let's break this one down into pieces, too.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a pursuit, a person's perceptions and responses of their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before they even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You might be scratching your head, perhaps what they read about it in the marketing material, what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someone else has told them about it, how they first became exposed to know that your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 even exists.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the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What is that mindset?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Those perceptions and responses that they have as they're sitting down before they've even started to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Have they heard that your product system or service is easy to use its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a delightful experience.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perhaps have they heard that?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just seems clunky, it's cumbersome, it's difficult to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confusing, it's frustrating.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all part of the user experience, these preconceived notions that they bring with them when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sit down to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it's while they're actually using your product.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As they go through interacting with your product, is it responding in a way that they would expect?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enjoy using it?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look forward to using it again?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Would they tell other people that it's fantastic.</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enjoyed using this.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helpful for me.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helped me achieve some tasks and that they should suggest other people to use it as well.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both that preconceived notion before they even start to use your product, kind of that referral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of the people telling them about it, what they've read from their marketing materials.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while they're actually using a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like to break it down into three simple pieces.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I've kind of already mentioned some of these words first.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achieve something?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accomplish some tasks, some workflows that they can provide information and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can get some results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Second, 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sort of from the inverse.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avoids points of confusion, points of frustration.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They're able to understand your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There's an easy learning curve to understand kind of the cadence of how your system works, where things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typically are located in the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When they interact with something, it gives them an anticipated results or interaction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kind of more from the usable perspective.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third.</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put a smile on their 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Even systems I've worked on that were for very complex enterprise systems, processing millions of data</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records in the utility industry or even in the medical industry.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can still put a smile on someone's face that it helped them achieve their job.</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efficient, it was effective.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even put a smile and that they looked forward to using your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Once again, the delight factor.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dirty="0">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5acd6c9a87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5acd6c9a87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https://www.interaction-design.org/literature/article/5-stages-in-the-design-thinking-process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78000"/>
              </a:lnSpc>
              <a:spcBef>
                <a:spcPts val="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4">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5">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a:solidFill>
                <a:srgbClr val="2D333A"/>
              </a:solidFill>
              <a:highlight>
                <a:srgbClr val="F9F9F9"/>
              </a:highlight>
              <a:latin typeface="Merriweather"/>
              <a:ea typeface="Merriweather"/>
              <a:cs typeface="Merriweather"/>
              <a:sym typeface="Merriweather"/>
            </a:endParaRPr>
          </a:p>
          <a:p>
            <a:pPr marL="0" lvl="0" indent="0" algn="l" rtl="0">
              <a:lnSpc>
                <a:spcPct val="178000"/>
              </a:lnSpc>
              <a:spcBef>
                <a:spcPts val="240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4">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5">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a:solidFill>
                <a:srgbClr val="2D333A"/>
              </a:solidFill>
              <a:highlight>
                <a:srgbClr val="F9F9F9"/>
              </a:highlight>
              <a:latin typeface="Merriweather"/>
              <a:ea typeface="Merriweather"/>
              <a:cs typeface="Merriweather"/>
              <a:sym typeface="Merriweather"/>
            </a:endParaRPr>
          </a:p>
          <a:p>
            <a:pPr marL="0" lvl="0" indent="0" algn="l" rtl="0">
              <a:spcBef>
                <a:spcPts val="240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 dirty="0"/>
              <a:t/>
            </a:r>
            <a:br>
              <a:rPr lang="en" dirty="0"/>
            </a:br>
            <a:r>
              <a:rPr lang="en" sz="1200" dirty="0">
                <a:solidFill>
                  <a:srgbClr val="1C1D1F"/>
                </a:solidFill>
                <a:latin typeface="Roboto"/>
                <a:ea typeface="Roboto"/>
                <a:cs typeface="Roboto"/>
                <a:sym typeface="Roboto"/>
              </a:rPr>
              <a:t>a person's perceptions and responses that result from the use or anticipated use of a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 lot.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let's break this one down into pieces, too.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a pursuit, a person's perceptions and responses of their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before they even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You might be scratching your head, perhaps what they read about it in the marketing material, what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someone else has told them about it, how they first became exposed to know that your product system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 even exists.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the anticipated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What is that mindset?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Those perceptions and responses that they have as they're sitting down before they've even started to</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Have they heard that your product system or service is easy to use its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a delightful experience.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perhaps have they heard that?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just seems clunky, it's cumbersome, it's difficult to use.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confusing, it's frustrating.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all part of the user experience, these preconceived notions that they bring with them when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sit down to use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it's while they're actually using your product.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As they go through interacting with your product, is it responding in a way that they would expect?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enjoy using it?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look forward to using it again?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Would they tell other people that it's fantastic.</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enjoyed using this.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helpful for me.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helped me achieve some tasks and that they should suggest other people to use it as well.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both that preconceived notion before they even start to use your product, kind of that referral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of the people telling them about it, what they've read from their marketing materials.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while they're actually using a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like to break it down into three simple pieces.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I've kind of already mentioned some of these words first.</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achieve something?</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accomplish some tasks, some workflows that they can provide information and they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can get some results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Second, is it usable?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user friendly?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sort of from the inverse.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avoids points of confusion, points of frustration.</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They're able to understand your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There's an easy learning curve to understand kind of the cadence of how your system works, where things</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typically are located in the interface.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When they interact with something, it gives them an anticipated results or interaction back.</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kind of more from the usable perspective.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third.</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put a smile on their face?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Even systems I've worked on that were for very complex enterprise systems, processing millions of data</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records in the utility industry or even in the medical industry.</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can still put a smile on someone's face that it helped them achieve their job.</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efficient, it was effective.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even put a smile and that they looked forward to using your your product system or service.</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Once again, the delight factor.</a:t>
            </a:r>
            <a:endParaRPr sz="12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dirty="0">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a:p>
        </p:txBody>
      </p:sp>
    </p:spTree>
    <p:extLst>
      <p:ext uri="{BB962C8B-B14F-4D97-AF65-F5344CB8AC3E}">
        <p14:creationId xmlns="" xmlns:p14="http://schemas.microsoft.com/office/powerpoint/2010/main" val="33791367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5acd6c9a87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5acd6c9a87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https://www.interaction-design.org/literature/article/5-stages-in-the-design-thinking-process</a:t>
            </a: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en" sz="1600" u="sng" dirty="0">
                <a:solidFill>
                  <a:srgbClr val="1C3678"/>
                </a:solidFill>
                <a:highlight>
                  <a:srgbClr val="F9F9F9"/>
                </a:highlight>
                <a:latin typeface="Merriweather"/>
                <a:ea typeface="Merriweather"/>
                <a:cs typeface="Merriweather"/>
                <a:sym typeface="Merriweather"/>
                <a:hlinkClick r:id="rId4">
                  <a:extLst>
                    <a:ext uri="{A12FA001-AC4F-418D-AE19-62706E023703}">
                      <ahyp:hlinkClr xmlns="" xmlns:ahyp="http://schemas.microsoft.com/office/drawing/2018/hyperlinkcolor" val="tx"/>
                    </a:ext>
                  </a:extLst>
                </a:hlinkClick>
              </a:rPr>
              <a:t>Empathy</a:t>
            </a:r>
            <a:r>
              <a:rPr lang="en" sz="1600" dirty="0">
                <a:solidFill>
                  <a:srgbClr val="2B2B2B"/>
                </a:solidFill>
                <a:highlight>
                  <a:srgbClr val="F9F9F9"/>
                </a:highlight>
                <a:latin typeface="Merriweather"/>
                <a:ea typeface="Merriweather"/>
                <a:cs typeface="Merriweather"/>
                <a:sym typeface="Merriweather"/>
              </a:rPr>
              <a:t> is crucial to problem solving and a human-centered </a:t>
            </a:r>
            <a:r>
              <a:rPr lang="en" sz="1600" u="sng" dirty="0">
                <a:solidFill>
                  <a:srgbClr val="1C3678"/>
                </a:solidFill>
                <a:highlight>
                  <a:srgbClr val="F9F9F9"/>
                </a:highlight>
                <a:latin typeface="Merriweather"/>
                <a:ea typeface="Merriweather"/>
                <a:cs typeface="Merriweather"/>
                <a:sym typeface="Merriweather"/>
                <a:hlinkClick r:id="rId5">
                  <a:extLst>
                    <a:ext uri="{A12FA001-AC4F-418D-AE19-62706E023703}">
                      <ahyp:hlinkClr xmlns="" xmlns:ahyp="http://schemas.microsoft.com/office/drawing/2018/hyperlinkcolor" val="tx"/>
                    </a:ext>
                  </a:extLst>
                </a:hlinkClick>
              </a:rPr>
              <a:t>design process</a:t>
            </a:r>
            <a:r>
              <a:rPr lang="en" sz="1600" dirty="0">
                <a:solidFill>
                  <a:srgbClr val="2B2B2B"/>
                </a:solidFill>
                <a:highlight>
                  <a:srgbClr val="F9F9F9"/>
                </a:highlight>
                <a:latin typeface="Merriweather"/>
                <a:ea typeface="Merriweather"/>
                <a:cs typeface="Merriweather"/>
                <a:sym typeface="Merriweather"/>
              </a:rPr>
              <a:t> as it allows design thinkers to set aside their own </a:t>
            </a:r>
            <a:r>
              <a:rPr lang="en" sz="1600"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assumptions</a:t>
            </a:r>
            <a:r>
              <a:rPr lang="en" sz="1600" dirty="0">
                <a:solidFill>
                  <a:srgbClr val="2B2B2B"/>
                </a:solidFill>
                <a:highlight>
                  <a:srgbClr val="F9F9F9"/>
                </a:highlight>
                <a:latin typeface="Merriweather"/>
                <a:ea typeface="Merriweather"/>
                <a:cs typeface="Merriweather"/>
                <a:sym typeface="Merriweather"/>
              </a:rPr>
              <a:t> about the world and gain real insight into users and their needs.</a:t>
            </a:r>
            <a:endParaRPr sz="1600" dirty="0">
              <a:solidFill>
                <a:schemeClr val="dk1"/>
              </a:solidFill>
            </a:endParaRPr>
          </a:p>
          <a:p>
            <a:pPr marL="0" lvl="0" indent="0" algn="l" rtl="0">
              <a:spcBef>
                <a:spcPts val="0"/>
              </a:spcBef>
              <a:spcAft>
                <a:spcPts val="0"/>
              </a:spcAft>
              <a:buNone/>
            </a:pPr>
            <a:endParaRPr dirty="0"/>
          </a:p>
          <a:p>
            <a:pPr marL="0" lvl="0" indent="0" algn="l" rtl="0">
              <a:lnSpc>
                <a:spcPct val="120000"/>
              </a:lnSpc>
              <a:spcBef>
                <a:spcPts val="3000"/>
              </a:spcBef>
              <a:spcAft>
                <a:spcPts val="0"/>
              </a:spcAft>
              <a:buClr>
                <a:schemeClr val="dk1"/>
              </a:buClr>
              <a:buSzPts val="1100"/>
              <a:buFont typeface="Arial"/>
              <a:buNone/>
            </a:pPr>
            <a:r>
              <a:rPr lang="en" sz="1500" i="1" dirty="0">
                <a:solidFill>
                  <a:srgbClr val="2B2B2B"/>
                </a:solidFill>
                <a:highlight>
                  <a:srgbClr val="F9F9F9"/>
                </a:highlight>
                <a:latin typeface="Merriweather"/>
                <a:ea typeface="Merriweather"/>
                <a:cs typeface="Merriweather"/>
                <a:sym typeface="Merriweather"/>
              </a:rPr>
              <a:t>The literary meaning of empathy is </a:t>
            </a:r>
            <a:r>
              <a:rPr lang="en" sz="1500" i="1" dirty="0">
                <a:solidFill>
                  <a:srgbClr val="202124"/>
                </a:solidFill>
                <a:highlight>
                  <a:srgbClr val="FFFFFF"/>
                </a:highlight>
                <a:latin typeface="Merriweather"/>
                <a:ea typeface="Merriweather"/>
                <a:cs typeface="Merriweather"/>
                <a:sym typeface="Merriweather"/>
              </a:rPr>
              <a:t>the ability to understand and share the feelings of another.</a:t>
            </a:r>
            <a:endParaRPr dirty="0"/>
          </a:p>
          <a:p>
            <a:pPr marL="0" lvl="0" indent="0" algn="l" rtl="0">
              <a:spcBef>
                <a:spcPts val="1200"/>
              </a:spcBef>
              <a:spcAft>
                <a:spcPts val="0"/>
              </a:spcAft>
              <a:buNone/>
            </a:pPr>
            <a:endParaRPr dirty="0"/>
          </a:p>
          <a:p>
            <a:pPr marL="0" lvl="0" indent="0" algn="l" rtl="0">
              <a:spcBef>
                <a:spcPts val="0"/>
              </a:spcBef>
              <a:spcAft>
                <a:spcPts val="0"/>
              </a:spcAft>
              <a:buNone/>
            </a:pPr>
            <a:endParaRPr dirty="0"/>
          </a:p>
          <a:p>
            <a:pPr marL="0" lvl="0" indent="0" algn="l" rtl="0">
              <a:lnSpc>
                <a:spcPct val="166666"/>
              </a:lnSpc>
              <a:spcBef>
                <a:spcPts val="1400"/>
              </a:spcBef>
              <a:spcAft>
                <a:spcPts val="0"/>
              </a:spcAft>
              <a:buClr>
                <a:schemeClr val="dk1"/>
              </a:buClr>
              <a:buSzPts val="1100"/>
              <a:buFont typeface="Arial"/>
              <a:buNone/>
            </a:pPr>
            <a:r>
              <a:rPr lang="en" sz="1350" b="1" dirty="0">
                <a:solidFill>
                  <a:schemeClr val="hlink"/>
                </a:solidFill>
                <a:uFill>
                  <a:noFill/>
                </a:uFill>
                <a:hlinkClick r:id="rId7"/>
              </a:rPr>
              <a:t>Empathy is defined as</a:t>
            </a:r>
            <a:r>
              <a:rPr lang="en" sz="1350" dirty="0">
                <a:solidFill>
                  <a:schemeClr val="dk1"/>
                </a:solidFill>
              </a:rPr>
              <a:t> “the action of understanding, being aware of, being sensitive to, and vicariously experiencing the feelings, thoughts, and experience of another without having the feelings, thoughts, and experience fully communicated in an objectively explicit manner.”</a:t>
            </a:r>
            <a:endParaRPr sz="1350" dirty="0">
              <a:solidFill>
                <a:schemeClr val="dk1"/>
              </a:solidFill>
            </a:endParaRPr>
          </a:p>
          <a:p>
            <a:pPr marL="0" lvl="0" indent="0" algn="l" rtl="0">
              <a:lnSpc>
                <a:spcPct val="166666"/>
              </a:lnSpc>
              <a:spcBef>
                <a:spcPts val="1400"/>
              </a:spcBef>
              <a:spcAft>
                <a:spcPts val="0"/>
              </a:spcAft>
              <a:buClr>
                <a:schemeClr val="dk1"/>
              </a:buClr>
              <a:buSzPts val="1100"/>
              <a:buFont typeface="Arial"/>
              <a:buNone/>
            </a:pPr>
            <a:r>
              <a:rPr lang="en" sz="1350" dirty="0">
                <a:solidFill>
                  <a:schemeClr val="dk1"/>
                </a:solidFill>
              </a:rPr>
              <a:t>It describes the ability to put yourself in another person’s shoes; to truly see the world through their eyes in a given context or situation.</a:t>
            </a:r>
            <a:endParaRPr sz="1350" dirty="0">
              <a:solidFill>
                <a:schemeClr val="dk1"/>
              </a:solidFill>
            </a:endParaRPr>
          </a:p>
          <a:p>
            <a:pPr marL="0" lvl="0" indent="0" algn="l" rtl="0">
              <a:lnSpc>
                <a:spcPct val="166666"/>
              </a:lnSpc>
              <a:spcBef>
                <a:spcPts val="1400"/>
              </a:spcBef>
              <a:spcAft>
                <a:spcPts val="0"/>
              </a:spcAft>
              <a:buClr>
                <a:schemeClr val="dk1"/>
              </a:buClr>
              <a:buSzPts val="1100"/>
              <a:buFont typeface="Arial"/>
              <a:buNone/>
            </a:pPr>
            <a:r>
              <a:rPr lang="en" sz="1350" dirty="0">
                <a:solidFill>
                  <a:schemeClr val="dk1"/>
                </a:solidFill>
              </a:rPr>
              <a:t>In a social context, empathy is often what drives us to take action. If we see people suffering or struggling, and we are able to empathise with their situation, we are compelled to help relieve them in some way.</a:t>
            </a:r>
            <a:endParaRPr sz="1350" dirty="0">
              <a:solidFill>
                <a:schemeClr val="dk1"/>
              </a:solidFill>
            </a:endParaRPr>
          </a:p>
          <a:p>
            <a:pPr marL="0" lvl="0" indent="0" algn="l" rtl="0">
              <a:lnSpc>
                <a:spcPct val="166666"/>
              </a:lnSpc>
              <a:spcBef>
                <a:spcPts val="1400"/>
              </a:spcBef>
              <a:spcAft>
                <a:spcPts val="0"/>
              </a:spcAft>
              <a:buClr>
                <a:schemeClr val="dk1"/>
              </a:buClr>
              <a:buSzPts val="1100"/>
              <a:buFont typeface="Arial"/>
              <a:buNone/>
            </a:pPr>
            <a:r>
              <a:rPr lang="en" sz="1350" dirty="0">
                <a:solidFill>
                  <a:schemeClr val="dk1"/>
                </a:solidFill>
              </a:rPr>
              <a:t>Designers need to build empathy for their users in order to take the right course of action. It’s important to understand how the user feels when interacting with a certain product or interface; does the layout of this website evoke feelings of frustration? What emotions does the user go through when navigating this app?</a:t>
            </a:r>
            <a:endParaRPr sz="1350" dirty="0">
              <a:solidFill>
                <a:schemeClr val="dk1"/>
              </a:solidFill>
            </a:endParaRPr>
          </a:p>
          <a:p>
            <a:pPr marL="0" lvl="0" indent="0" algn="l" rtl="0">
              <a:lnSpc>
                <a:spcPct val="166666"/>
              </a:lnSpc>
              <a:spcBef>
                <a:spcPts val="1400"/>
              </a:spcBef>
              <a:spcAft>
                <a:spcPts val="0"/>
              </a:spcAft>
              <a:buClr>
                <a:schemeClr val="dk1"/>
              </a:buClr>
              <a:buSzPts val="1100"/>
              <a:buFont typeface="Arial"/>
              <a:buNone/>
            </a:pPr>
            <a:r>
              <a:rPr lang="en" sz="1350" dirty="0">
                <a:solidFill>
                  <a:schemeClr val="dk1"/>
                </a:solidFill>
              </a:rPr>
              <a:t>In building empathy, designers can create products which truly please the user and make their lives easier. Without this empathy, the design process lacks that all-important user-centricity which often marks the distinction between product success and failure.</a:t>
            </a:r>
            <a:endParaRPr sz="1350" dirty="0">
              <a:solidFill>
                <a:schemeClr val="dk1"/>
              </a:solidFill>
            </a:endParaRPr>
          </a:p>
          <a:p>
            <a:pPr marL="0" lvl="0" indent="0" algn="l" rtl="0">
              <a:spcBef>
                <a:spcPts val="1400"/>
              </a:spcBef>
              <a:spcAft>
                <a:spcPts val="0"/>
              </a:spcAft>
              <a:buNone/>
            </a:pPr>
            <a:endParaRPr dirty="0"/>
          </a:p>
          <a:p>
            <a:pPr marL="0" lvl="0" indent="0" algn="l" rtl="0">
              <a:lnSpc>
                <a:spcPct val="178000"/>
              </a:lnSpc>
              <a:spcBef>
                <a:spcPts val="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8">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9">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10">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dirty="0">
              <a:solidFill>
                <a:srgbClr val="2D333A"/>
              </a:solidFill>
              <a:highlight>
                <a:srgbClr val="F9F9F9"/>
              </a:highlight>
              <a:latin typeface="Merriweather"/>
              <a:ea typeface="Merriweather"/>
              <a:cs typeface="Merriweather"/>
              <a:sym typeface="Merriweather"/>
            </a:endParaRPr>
          </a:p>
          <a:p>
            <a:pPr marL="0" lvl="0" indent="0" algn="l" rtl="0">
              <a:lnSpc>
                <a:spcPct val="178000"/>
              </a:lnSpc>
              <a:spcBef>
                <a:spcPts val="240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8">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9">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10">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dirty="0">
              <a:solidFill>
                <a:srgbClr val="2D333A"/>
              </a:solidFill>
              <a:highlight>
                <a:srgbClr val="F9F9F9"/>
              </a:highlight>
              <a:latin typeface="Merriweather"/>
              <a:ea typeface="Merriweather"/>
              <a:cs typeface="Merriweather"/>
              <a:sym typeface="Merriweather"/>
            </a:endParaRPr>
          </a:p>
          <a:p>
            <a:pPr marL="0" lvl="0" indent="0" algn="l" rtl="0">
              <a:spcBef>
                <a:spcPts val="240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lnSpc>
                <a:spcPct val="115000"/>
              </a:lnSpc>
              <a:spcBef>
                <a:spcPts val="0"/>
              </a:spcBef>
              <a:spcAft>
                <a:spcPts val="0"/>
              </a:spcAft>
              <a:buNone/>
            </a:pPr>
            <a:r>
              <a:rPr lang="en" dirty="0"/>
              <a:t/>
            </a:r>
            <a:br>
              <a:rPr lang="en" dirty="0"/>
            </a:br>
            <a:r>
              <a:rPr lang="en" sz="1200" dirty="0">
                <a:solidFill>
                  <a:srgbClr val="1C1D1F"/>
                </a:solidFill>
                <a:latin typeface="Roboto"/>
                <a:ea typeface="Roboto"/>
                <a:cs typeface="Roboto"/>
                <a:sym typeface="Roboto"/>
              </a:rPr>
              <a:t>a person's perceptions and responses that result from the use or anticipated use of a product system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 lot.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let's break this one down into pieces, too.</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a pursuit, a person's perceptions and responses of their anticipated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before they even 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You might be scratching your head, perhaps what they read about it in the marketing material, what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someone else has told them about it, how they first became exposed to know that your product system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 even exists.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the anticipated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What is that mindset?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Those perceptions and responses that they have as they're sitting down before they've even started to</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Have they heard that your product system or service is easy to use its user friendly?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a delightful experience.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perhaps have they heard that?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just seems clunky, it's cumbersome, it's difficult to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confusing, it's frustrating.</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all part of the user experience, these preconceived notions that they bring with them when they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sit down to 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it's while they're actually using your product.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As they go through interacting with your product, is it responding in a way that they would expect?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usable?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enjoy using it?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look forward to using it again?</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Would they tell other people that it's fantastic.</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enjoyed using this.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helpful for me.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helped me achieve some tasks and that they should suggest other people to use it as well.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both that preconceived notion before they even start to use your product, kind of that referral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of the people telling them about it, what they've read from their marketing materials.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while they're actually using a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like to break it down into three simple pieces.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I've kind of already mentioned some of these words first.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achieve something?</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accomplish some tasks, some workflows that they can provide information and they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can get some results back?</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Second, is it usable?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user friendly?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sort of from the inverse.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avoids points of confusion, points of frustration.</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They're able to understand your interface.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There's an easy learning curve to understand kind of the cadence of how your system works, where things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typically are located in the interface.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When they interact with something, it gives them an anticipated results or interaction back.</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kind of more from the usable perspective.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third.</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put a smile on their 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Even systems I've worked on that were for very complex enterprise systems, processing millions of data</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records in the utility industry or even in the medical industry.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can still put a smile on someone's face that it helped them achieve their job.</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efficient, it was effective.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even put a smile and that they looked forward to using your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Once again, the delight factor.</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dirty="0">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dirty="0">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5acd6c9a87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5acd6c9a87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0" dirty="0">
                <a:solidFill>
                  <a:srgbClr val="333333"/>
                </a:solidFill>
                <a:effectLst/>
                <a:latin typeface="Arial" panose="020B0604020202020204" pitchFamily="34" charset="0"/>
              </a:rPr>
              <a:t>https://www.nngroup.com/articles/empathy-mapping/</a:t>
            </a:r>
          </a:p>
          <a:p>
            <a:pPr marL="158750" indent="0" algn="l">
              <a:buNone/>
            </a:pPr>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The </a:t>
            </a:r>
            <a:r>
              <a:rPr lang="en-US" b="1" i="1" dirty="0">
                <a:solidFill>
                  <a:srgbClr val="333333"/>
                </a:solidFill>
                <a:effectLst/>
                <a:latin typeface="Arial" panose="020B0604020202020204" pitchFamily="34" charset="0"/>
              </a:rPr>
              <a:t>Says</a:t>
            </a:r>
            <a:r>
              <a:rPr lang="en-US" b="0" i="0" dirty="0">
                <a:solidFill>
                  <a:srgbClr val="333333"/>
                </a:solidFill>
                <a:effectLst/>
                <a:latin typeface="Arial" panose="020B0604020202020204" pitchFamily="34" charset="0"/>
              </a:rPr>
              <a:t> quadrant contains what the user says out loud in an interview or some other usability study. Ideally, it contains verbatim and direct quotes from research.</a:t>
            </a:r>
          </a:p>
          <a:p>
            <a:pPr algn="l"/>
            <a:r>
              <a:rPr lang="en-US" b="0" i="1" dirty="0">
                <a:solidFill>
                  <a:srgbClr val="333333"/>
                </a:solidFill>
                <a:effectLst/>
                <a:latin typeface="Arial" panose="020B0604020202020204" pitchFamily="34" charset="0"/>
              </a:rPr>
              <a:t>Related course: </a:t>
            </a:r>
            <a:r>
              <a:rPr lang="en-US" b="0" i="0" dirty="0">
                <a:solidFill>
                  <a:srgbClr val="333333"/>
                </a:solidFill>
                <a:effectLst/>
                <a:latin typeface="Arial" panose="020B0604020202020204" pitchFamily="34" charset="0"/>
              </a:rPr>
              <a:t/>
            </a:r>
            <a:br>
              <a:rPr lang="en-US" b="0" i="0" dirty="0">
                <a:solidFill>
                  <a:srgbClr val="333333"/>
                </a:solidFill>
                <a:effectLst/>
                <a:latin typeface="Arial" panose="020B0604020202020204" pitchFamily="34" charset="0"/>
              </a:rPr>
            </a:br>
            <a:r>
              <a:rPr lang="en-US" b="1" i="0" u="sng" dirty="0">
                <a:solidFill>
                  <a:srgbClr val="017698"/>
                </a:solidFill>
                <a:effectLst/>
                <a:latin typeface="Arial" panose="020B0604020202020204" pitchFamily="34" charset="0"/>
                <a:hlinkClick r:id="rId3"/>
              </a:rPr>
              <a:t>Generating Big Ideas with Design Thinking</a:t>
            </a:r>
            <a:endParaRPr lang="en-US" b="0" i="0" dirty="0">
              <a:solidFill>
                <a:srgbClr val="333333"/>
              </a:solidFill>
              <a:effectLst/>
              <a:latin typeface="Arial" panose="020B0604020202020204" pitchFamily="34" charset="0"/>
            </a:endParaRPr>
          </a:p>
          <a:p>
            <a:pPr algn="l">
              <a:buFont typeface="Arial" panose="020B0604020202020204" pitchFamily="34" charset="0"/>
              <a:buChar char="•"/>
            </a:pPr>
            <a:r>
              <a:rPr lang="en-US" b="0" i="1" dirty="0">
                <a:solidFill>
                  <a:srgbClr val="333333"/>
                </a:solidFill>
                <a:effectLst/>
                <a:latin typeface="Arial" panose="020B0604020202020204" pitchFamily="34" charset="0"/>
              </a:rPr>
              <a:t>“I am allegiant to Delta because I never have a bad experience.”</a:t>
            </a:r>
            <a:endParaRPr lang="en-US" b="0" i="0" dirty="0">
              <a:solidFill>
                <a:srgbClr val="333333"/>
              </a:solidFill>
              <a:effectLst/>
              <a:latin typeface="Arial" panose="020B0604020202020204" pitchFamily="34" charset="0"/>
            </a:endParaRPr>
          </a:p>
          <a:p>
            <a:pPr algn="l">
              <a:buFont typeface="Arial" panose="020B0604020202020204" pitchFamily="34" charset="0"/>
              <a:buChar char="•"/>
            </a:pPr>
            <a:r>
              <a:rPr lang="en-US" b="0" i="1" dirty="0">
                <a:solidFill>
                  <a:srgbClr val="333333"/>
                </a:solidFill>
                <a:effectLst/>
                <a:latin typeface="Arial" panose="020B0604020202020204" pitchFamily="34" charset="0"/>
              </a:rPr>
              <a:t>“I want something reliable.”</a:t>
            </a:r>
            <a:endParaRPr lang="en-US" b="0" i="0" dirty="0">
              <a:solidFill>
                <a:srgbClr val="333333"/>
              </a:solidFill>
              <a:effectLst/>
              <a:latin typeface="Arial" panose="020B0604020202020204" pitchFamily="34" charset="0"/>
            </a:endParaRPr>
          </a:p>
          <a:p>
            <a:pPr algn="l">
              <a:buFont typeface="Arial" panose="020B0604020202020204" pitchFamily="34" charset="0"/>
              <a:buChar char="•"/>
            </a:pPr>
            <a:r>
              <a:rPr lang="en-US" b="0" i="1" dirty="0">
                <a:solidFill>
                  <a:srgbClr val="333333"/>
                </a:solidFill>
                <a:effectLst/>
                <a:latin typeface="Arial" panose="020B0604020202020204" pitchFamily="34" charset="0"/>
              </a:rPr>
              <a:t>“I don’t understand what to do from here.”</a:t>
            </a:r>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The </a:t>
            </a:r>
            <a:r>
              <a:rPr lang="en-US" b="1" i="1" dirty="0">
                <a:solidFill>
                  <a:srgbClr val="333333"/>
                </a:solidFill>
                <a:effectLst/>
                <a:latin typeface="Arial" panose="020B0604020202020204" pitchFamily="34" charset="0"/>
              </a:rPr>
              <a:t>Thinks </a:t>
            </a:r>
            <a:r>
              <a:rPr lang="en-US" b="0" i="0" dirty="0">
                <a:solidFill>
                  <a:srgbClr val="333333"/>
                </a:solidFill>
                <a:effectLst/>
                <a:latin typeface="Arial" panose="020B0604020202020204" pitchFamily="34" charset="0"/>
              </a:rPr>
              <a:t>quadrant captures what the user is thinking throughout the experience. Ask yourself (from the qualitative research gathered): what occupies the user’s thoughts? What matters to the user? It is possible to have the same content in both </a:t>
            </a:r>
            <a:r>
              <a:rPr lang="en-US" b="0" i="1" dirty="0">
                <a:solidFill>
                  <a:srgbClr val="333333"/>
                </a:solidFill>
                <a:effectLst/>
                <a:latin typeface="Arial" panose="020B0604020202020204" pitchFamily="34" charset="0"/>
              </a:rPr>
              <a:t>Says</a:t>
            </a:r>
            <a:r>
              <a:rPr lang="en-US" b="0" i="0" dirty="0">
                <a:solidFill>
                  <a:srgbClr val="333333"/>
                </a:solidFill>
                <a:effectLst/>
                <a:latin typeface="Arial" panose="020B0604020202020204" pitchFamily="34" charset="0"/>
              </a:rPr>
              <a:t> and </a:t>
            </a:r>
            <a:r>
              <a:rPr lang="en-US" b="0" i="1" dirty="0">
                <a:solidFill>
                  <a:srgbClr val="333333"/>
                </a:solidFill>
                <a:effectLst/>
                <a:latin typeface="Arial" panose="020B0604020202020204" pitchFamily="34" charset="0"/>
              </a:rPr>
              <a:t>Thinks</a:t>
            </a:r>
            <a:r>
              <a:rPr lang="en-US" b="0" i="0" dirty="0">
                <a:solidFill>
                  <a:srgbClr val="333333"/>
                </a:solidFill>
                <a:effectLst/>
                <a:latin typeface="Arial" panose="020B0604020202020204" pitchFamily="34" charset="0"/>
              </a:rPr>
              <a:t>. However, pay special attention to what users think, but may not be willing to vocalize. Try to understand why they are reluctant to share — are they unsure, self-conscious, polite, or afraid to tell others something?</a:t>
            </a:r>
          </a:p>
          <a:p>
            <a:pPr algn="l">
              <a:buFont typeface="Arial" panose="020B0604020202020204" pitchFamily="34" charset="0"/>
              <a:buChar char="•"/>
            </a:pPr>
            <a:r>
              <a:rPr lang="en-US" b="0" i="1" dirty="0">
                <a:solidFill>
                  <a:srgbClr val="333333"/>
                </a:solidFill>
                <a:effectLst/>
                <a:latin typeface="Arial" panose="020B0604020202020204" pitchFamily="34" charset="0"/>
              </a:rPr>
              <a:t>“This is really annoying.”</a:t>
            </a:r>
            <a:endParaRPr lang="en-US" b="0" i="0" dirty="0">
              <a:solidFill>
                <a:srgbClr val="333333"/>
              </a:solidFill>
              <a:effectLst/>
              <a:latin typeface="Arial" panose="020B0604020202020204" pitchFamily="34" charset="0"/>
            </a:endParaRPr>
          </a:p>
          <a:p>
            <a:pPr algn="l">
              <a:buFont typeface="Arial" panose="020B0604020202020204" pitchFamily="34" charset="0"/>
              <a:buChar char="•"/>
            </a:pPr>
            <a:r>
              <a:rPr lang="en-US" b="0" i="1" dirty="0">
                <a:solidFill>
                  <a:srgbClr val="333333"/>
                </a:solidFill>
                <a:effectLst/>
                <a:latin typeface="Arial" panose="020B0604020202020204" pitchFamily="34" charset="0"/>
              </a:rPr>
              <a:t>“Am I dumb for not understanding this?”</a:t>
            </a:r>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The </a:t>
            </a:r>
            <a:r>
              <a:rPr lang="en-US" b="1" i="1" dirty="0">
                <a:solidFill>
                  <a:srgbClr val="333333"/>
                </a:solidFill>
                <a:effectLst/>
                <a:latin typeface="Arial" panose="020B0604020202020204" pitchFamily="34" charset="0"/>
              </a:rPr>
              <a:t>Does</a:t>
            </a:r>
            <a:r>
              <a:rPr lang="en-US" b="0" i="0" dirty="0">
                <a:solidFill>
                  <a:srgbClr val="333333"/>
                </a:solidFill>
                <a:effectLst/>
                <a:latin typeface="Arial" panose="020B0604020202020204" pitchFamily="34" charset="0"/>
              </a:rPr>
              <a:t> quadrant encloses the actions the user takes. From the research, what does the user physically do? How does the user go about doing it?</a:t>
            </a:r>
          </a:p>
          <a:p>
            <a:pPr algn="l">
              <a:buFont typeface="Arial" panose="020B0604020202020204" pitchFamily="34" charset="0"/>
              <a:buChar char="•"/>
            </a:pPr>
            <a:r>
              <a:rPr lang="en-US" b="0" i="1" dirty="0">
                <a:solidFill>
                  <a:srgbClr val="333333"/>
                </a:solidFill>
                <a:effectLst/>
                <a:latin typeface="Arial" panose="020B0604020202020204" pitchFamily="34" charset="0"/>
              </a:rPr>
              <a:t>Refreshes page several times.</a:t>
            </a:r>
            <a:endParaRPr lang="en-US" b="0" i="0" dirty="0">
              <a:solidFill>
                <a:srgbClr val="333333"/>
              </a:solidFill>
              <a:effectLst/>
              <a:latin typeface="Arial" panose="020B0604020202020204" pitchFamily="34" charset="0"/>
            </a:endParaRPr>
          </a:p>
          <a:p>
            <a:pPr algn="l">
              <a:buFont typeface="Arial" panose="020B0604020202020204" pitchFamily="34" charset="0"/>
              <a:buChar char="•"/>
            </a:pPr>
            <a:r>
              <a:rPr lang="en-US" b="0" i="1" dirty="0">
                <a:solidFill>
                  <a:srgbClr val="333333"/>
                </a:solidFill>
                <a:effectLst/>
                <a:latin typeface="Arial" panose="020B0604020202020204" pitchFamily="34" charset="0"/>
              </a:rPr>
              <a:t>Shops around to compare prices.</a:t>
            </a:r>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The </a:t>
            </a:r>
            <a:r>
              <a:rPr lang="en-US" b="1" i="1" dirty="0">
                <a:solidFill>
                  <a:srgbClr val="333333"/>
                </a:solidFill>
                <a:effectLst/>
                <a:latin typeface="Arial" panose="020B0604020202020204" pitchFamily="34" charset="0"/>
              </a:rPr>
              <a:t>Feels</a:t>
            </a:r>
            <a:r>
              <a:rPr lang="en-US" b="0" i="0" dirty="0">
                <a:solidFill>
                  <a:srgbClr val="333333"/>
                </a:solidFill>
                <a:effectLst/>
                <a:latin typeface="Arial" panose="020B0604020202020204" pitchFamily="34" charset="0"/>
              </a:rPr>
              <a:t> quadrant is the user’s emotional state, often represented as an adjective plus a short sentence for context. Ask yourself: what worries the user? What does the user get excited about? How does the user feel about the experience?</a:t>
            </a:r>
          </a:p>
          <a:p>
            <a:pPr algn="l">
              <a:buFont typeface="Arial" panose="020B0604020202020204" pitchFamily="34" charset="0"/>
              <a:buChar char="•"/>
            </a:pPr>
            <a:r>
              <a:rPr lang="en-US" b="0" i="1" dirty="0">
                <a:solidFill>
                  <a:srgbClr val="333333"/>
                </a:solidFill>
                <a:effectLst/>
                <a:latin typeface="Arial" panose="020B0604020202020204" pitchFamily="34" charset="0"/>
              </a:rPr>
              <a:t>Impatient: pages load too slowly</a:t>
            </a:r>
            <a:endParaRPr lang="en-US" b="0" i="0" dirty="0">
              <a:solidFill>
                <a:srgbClr val="333333"/>
              </a:solidFill>
              <a:effectLst/>
              <a:latin typeface="Arial" panose="020B0604020202020204" pitchFamily="34" charset="0"/>
            </a:endParaRPr>
          </a:p>
          <a:p>
            <a:pPr algn="l">
              <a:buFont typeface="Arial" panose="020B0604020202020204" pitchFamily="34" charset="0"/>
              <a:buChar char="•"/>
            </a:pPr>
            <a:r>
              <a:rPr lang="en-US" b="0" i="1" dirty="0">
                <a:solidFill>
                  <a:srgbClr val="333333"/>
                </a:solidFill>
                <a:effectLst/>
                <a:latin typeface="Arial" panose="020B0604020202020204" pitchFamily="34" charset="0"/>
              </a:rPr>
              <a:t>Confused: too many contradictory prices</a:t>
            </a:r>
            <a:endParaRPr lang="en-US" b="0" i="0" dirty="0">
              <a:solidFill>
                <a:srgbClr val="333333"/>
              </a:solidFill>
              <a:effectLst/>
              <a:latin typeface="Arial" panose="020B0604020202020204" pitchFamily="34" charset="0"/>
            </a:endParaRPr>
          </a:p>
          <a:p>
            <a:pPr algn="l">
              <a:buFont typeface="Arial" panose="020B0604020202020204" pitchFamily="34" charset="0"/>
              <a:buChar char="•"/>
            </a:pPr>
            <a:r>
              <a:rPr lang="en-US" b="0" i="1" dirty="0">
                <a:solidFill>
                  <a:srgbClr val="333333"/>
                </a:solidFill>
                <a:effectLst/>
                <a:latin typeface="Arial" panose="020B0604020202020204" pitchFamily="34" charset="0"/>
              </a:rPr>
              <a:t>Worried: they are doing something wrong</a:t>
            </a:r>
            <a:endParaRPr lang="en-US" b="0" i="0" dirty="0">
              <a:solidFill>
                <a:srgbClr val="333333"/>
              </a:solidFill>
              <a:effectLst/>
              <a:latin typeface="Arial" panose="020B0604020202020204" pitchFamily="34" charset="0"/>
            </a:endParaRPr>
          </a:p>
          <a:p>
            <a:pPr marL="0" lvl="0" indent="0" algn="l" rtl="0">
              <a:spcBef>
                <a:spcPts val="1400"/>
              </a:spcBef>
              <a:spcAft>
                <a:spcPts val="0"/>
              </a:spcAft>
              <a:buNone/>
            </a:pPr>
            <a:endParaRPr dirty="0"/>
          </a:p>
          <a:p>
            <a:pPr marL="0" lvl="0" indent="0" algn="l" rtl="0">
              <a:lnSpc>
                <a:spcPct val="178000"/>
              </a:lnSpc>
              <a:spcBef>
                <a:spcPts val="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4">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5">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dirty="0">
              <a:solidFill>
                <a:srgbClr val="2D333A"/>
              </a:solidFill>
              <a:highlight>
                <a:srgbClr val="F9F9F9"/>
              </a:highlight>
              <a:latin typeface="Merriweather"/>
              <a:ea typeface="Merriweather"/>
              <a:cs typeface="Merriweather"/>
              <a:sym typeface="Merriweather"/>
            </a:endParaRPr>
          </a:p>
          <a:p>
            <a:pPr marL="0" lvl="0" indent="0" algn="l" rtl="0">
              <a:lnSpc>
                <a:spcPct val="178000"/>
              </a:lnSpc>
              <a:spcBef>
                <a:spcPts val="2400"/>
              </a:spcBef>
              <a:spcAft>
                <a:spcPts val="0"/>
              </a:spcAft>
              <a:buNone/>
            </a:pPr>
            <a:r>
              <a:rPr lang="en" sz="1350" b="1" dirty="0">
                <a:solidFill>
                  <a:srgbClr val="2B2B2B"/>
                </a:solidFill>
                <a:highlight>
                  <a:srgbClr val="F9F9F9"/>
                </a:highlight>
                <a:latin typeface="Merriweather"/>
                <a:ea typeface="Merriweather"/>
                <a:cs typeface="Merriweather"/>
                <a:sym typeface="Merriweather"/>
              </a:rPr>
              <a:t>Design thinking is a non-linear, iterative process </a:t>
            </a:r>
            <a:r>
              <a:rPr lang="en" sz="1350" dirty="0">
                <a:solidFill>
                  <a:srgbClr val="2B2B2B"/>
                </a:solidFill>
                <a:highlight>
                  <a:srgbClr val="F9F9F9"/>
                </a:highlight>
                <a:latin typeface="Merriweather"/>
                <a:ea typeface="Merriweather"/>
                <a:cs typeface="Merriweather"/>
                <a:sym typeface="Merriweather"/>
              </a:rPr>
              <a:t>that can have anywhere from three to seven phases, depending on whom you talk to. </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Lets  focus on the five-stage design thinking model proposed by the Hasso Plattner Institute of Design at Stanford (the d.school) because they are world-renowned for the way they teach and apply design thinking.</a:t>
            </a:r>
            <a:endParaRPr sz="1350" dirty="0">
              <a:solidFill>
                <a:srgbClr val="2B2B2B"/>
              </a:solidFill>
              <a:highlight>
                <a:srgbClr val="F9F9F9"/>
              </a:highlight>
              <a:latin typeface="Merriweather"/>
              <a:ea typeface="Merriweather"/>
              <a:cs typeface="Merriweather"/>
              <a:sym typeface="Merriweather"/>
            </a:endParaRPr>
          </a:p>
          <a:p>
            <a:pPr marL="0" lvl="0" indent="0" algn="l" rtl="0">
              <a:lnSpc>
                <a:spcPct val="178000"/>
              </a:lnSpc>
              <a:spcBef>
                <a:spcPts val="1800"/>
              </a:spcBef>
              <a:spcAft>
                <a:spcPts val="0"/>
              </a:spcAft>
              <a:buNone/>
            </a:pPr>
            <a:r>
              <a:rPr lang="en" sz="1350" dirty="0">
                <a:solidFill>
                  <a:srgbClr val="2B2B2B"/>
                </a:solidFill>
                <a:highlight>
                  <a:srgbClr val="F9F9F9"/>
                </a:highlight>
                <a:latin typeface="Merriweather"/>
                <a:ea typeface="Merriweather"/>
                <a:cs typeface="Merriweather"/>
                <a:sym typeface="Merriweather"/>
              </a:rPr>
              <a:t>The five stages of design thinking, according to the d.school, are:</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180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4">
                  <a:extLst>
                    <a:ext uri="{A12FA001-AC4F-418D-AE19-62706E023703}">
                      <ahyp:hlinkClr xmlns="" xmlns:ahyp="http://schemas.microsoft.com/office/drawing/2018/hyperlinkcolor" val="tx"/>
                    </a:ext>
                  </a:extLst>
                </a:hlinkClick>
              </a:rPr>
              <a:t>Empathize</a:t>
            </a:r>
            <a:r>
              <a:rPr lang="en" sz="1350" dirty="0">
                <a:solidFill>
                  <a:srgbClr val="2B2B2B"/>
                </a:solidFill>
                <a:highlight>
                  <a:srgbClr val="F9F9F9"/>
                </a:highlight>
                <a:latin typeface="Merriweather"/>
                <a:ea typeface="Merriweather"/>
                <a:cs typeface="Merriweather"/>
                <a:sym typeface="Merriweather"/>
              </a:rPr>
              <a:t>: research your users' needs.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Define</a:t>
            </a:r>
            <a:r>
              <a:rPr lang="en" sz="1350" dirty="0">
                <a:solidFill>
                  <a:srgbClr val="2B2B2B"/>
                </a:solidFill>
                <a:highlight>
                  <a:srgbClr val="F9F9F9"/>
                </a:highlight>
                <a:latin typeface="Merriweather"/>
                <a:ea typeface="Merriweather"/>
                <a:cs typeface="Merriweather"/>
                <a:sym typeface="Merriweather"/>
              </a:rPr>
              <a:t>: state your users' needs and problems.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Ideate</a:t>
            </a:r>
            <a:r>
              <a:rPr lang="en" sz="1350" dirty="0">
                <a:solidFill>
                  <a:srgbClr val="2B2B2B"/>
                </a:solidFill>
                <a:highlight>
                  <a:srgbClr val="F9F9F9"/>
                </a:highlight>
                <a:latin typeface="Merriweather"/>
                <a:ea typeface="Merriweather"/>
                <a:cs typeface="Merriweather"/>
                <a:sym typeface="Merriweather"/>
              </a:rPr>
              <a:t>: </a:t>
            </a:r>
            <a:r>
              <a:rPr lang="en" sz="1350" u="sng" dirty="0">
                <a:solidFill>
                  <a:srgbClr val="1C3678"/>
                </a:solidFill>
                <a:highlight>
                  <a:srgbClr val="F9F9F9"/>
                </a:highlight>
                <a:latin typeface="Merriweather"/>
                <a:ea typeface="Merriweather"/>
                <a:cs typeface="Merriweather"/>
                <a:sym typeface="Merriweather"/>
                <a:hlinkClick r:id="rId5">
                  <a:extLst>
                    <a:ext uri="{A12FA001-AC4F-418D-AE19-62706E023703}">
                      <ahyp:hlinkClr xmlns="" xmlns:ahyp="http://schemas.microsoft.com/office/drawing/2018/hyperlinkcolor" val="tx"/>
                    </a:ext>
                  </a:extLst>
                </a:hlinkClick>
              </a:rPr>
              <a:t>challenge assumptions</a:t>
            </a:r>
            <a:r>
              <a:rPr lang="en" sz="1350" dirty="0">
                <a:solidFill>
                  <a:srgbClr val="2B2B2B"/>
                </a:solidFill>
                <a:highlight>
                  <a:srgbClr val="F9F9F9"/>
                </a:highlight>
                <a:latin typeface="Merriweather"/>
                <a:ea typeface="Merriweather"/>
                <a:cs typeface="Merriweather"/>
                <a:sym typeface="Merriweather"/>
              </a:rPr>
              <a:t> and create ideas.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dirty="0">
                <a:solidFill>
                  <a:srgbClr val="2B2B2B"/>
                </a:solidFill>
                <a:highlight>
                  <a:srgbClr val="F9F9F9"/>
                </a:highlight>
                <a:latin typeface="Merriweather"/>
                <a:ea typeface="Merriweather"/>
                <a:cs typeface="Merriweather"/>
                <a:sym typeface="Merriweather"/>
              </a:rPr>
              <a:t>Prototype</a:t>
            </a:r>
            <a:r>
              <a:rPr lang="en" sz="1350" dirty="0">
                <a:solidFill>
                  <a:srgbClr val="2B2B2B"/>
                </a:solidFill>
                <a:highlight>
                  <a:srgbClr val="F9F9F9"/>
                </a:highlight>
                <a:latin typeface="Merriweather"/>
                <a:ea typeface="Merriweather"/>
                <a:cs typeface="Merriweather"/>
                <a:sym typeface="Merriweather"/>
              </a:rPr>
              <a:t>: start to create solutions.</a:t>
            </a:r>
            <a:endParaRPr sz="1350" dirty="0">
              <a:solidFill>
                <a:srgbClr val="2B2B2B"/>
              </a:solidFill>
              <a:highlight>
                <a:srgbClr val="F9F9F9"/>
              </a:highlight>
              <a:latin typeface="Merriweather"/>
              <a:ea typeface="Merriweather"/>
              <a:cs typeface="Merriweather"/>
              <a:sym typeface="Merriweather"/>
            </a:endParaRPr>
          </a:p>
          <a:p>
            <a:pPr marL="457200" lvl="0" indent="-314325" algn="l" rtl="0">
              <a:lnSpc>
                <a:spcPct val="178000"/>
              </a:lnSpc>
              <a:spcBef>
                <a:spcPts val="0"/>
              </a:spcBef>
              <a:spcAft>
                <a:spcPts val="0"/>
              </a:spcAft>
              <a:buClr>
                <a:srgbClr val="2B2B2B"/>
              </a:buClr>
              <a:buSzPts val="1350"/>
              <a:buFont typeface="Merriweather"/>
              <a:buChar char="●"/>
            </a:pPr>
            <a:r>
              <a:rPr lang="en" sz="1350" b="1" u="sng" dirty="0">
                <a:solidFill>
                  <a:srgbClr val="1C3678"/>
                </a:solidFill>
                <a:highlight>
                  <a:srgbClr val="F9F9F9"/>
                </a:highlight>
                <a:latin typeface="Merriweather"/>
                <a:ea typeface="Merriweather"/>
                <a:cs typeface="Merriweather"/>
                <a:sym typeface="Merriweather"/>
                <a:hlinkClick r:id="rId6">
                  <a:extLst>
                    <a:ext uri="{A12FA001-AC4F-418D-AE19-62706E023703}">
                      <ahyp:hlinkClr xmlns="" xmlns:ahyp="http://schemas.microsoft.com/office/drawing/2018/hyperlinkcolor" val="tx"/>
                    </a:ext>
                  </a:extLst>
                </a:hlinkClick>
              </a:rPr>
              <a:t>Test</a:t>
            </a:r>
            <a:r>
              <a:rPr lang="en" sz="1350" dirty="0">
                <a:solidFill>
                  <a:srgbClr val="2B2B2B"/>
                </a:solidFill>
                <a:highlight>
                  <a:srgbClr val="F9F9F9"/>
                </a:highlight>
                <a:latin typeface="Merriweather"/>
                <a:ea typeface="Merriweather"/>
                <a:cs typeface="Merriweather"/>
                <a:sym typeface="Merriweather"/>
              </a:rPr>
              <a:t>: try your solutions out.</a:t>
            </a:r>
            <a:endParaRPr sz="1800" dirty="0">
              <a:solidFill>
                <a:srgbClr val="2D333A"/>
              </a:solidFill>
              <a:highlight>
                <a:srgbClr val="F9F9F9"/>
              </a:highlight>
              <a:latin typeface="Merriweather"/>
              <a:ea typeface="Merriweather"/>
              <a:cs typeface="Merriweather"/>
              <a:sym typeface="Merriweather"/>
            </a:endParaRPr>
          </a:p>
          <a:p>
            <a:pPr marL="0" lvl="0" indent="0" algn="l" rtl="0">
              <a:spcBef>
                <a:spcPts val="240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lnSpc>
                <a:spcPct val="115000"/>
              </a:lnSpc>
              <a:spcBef>
                <a:spcPts val="0"/>
              </a:spcBef>
              <a:spcAft>
                <a:spcPts val="0"/>
              </a:spcAft>
              <a:buNone/>
            </a:pPr>
            <a:r>
              <a:rPr lang="en" dirty="0"/>
              <a:t/>
            </a:r>
            <a:br>
              <a:rPr lang="en" dirty="0"/>
            </a:br>
            <a:r>
              <a:rPr lang="en" sz="1200" dirty="0">
                <a:solidFill>
                  <a:srgbClr val="1C1D1F"/>
                </a:solidFill>
                <a:latin typeface="Roboto"/>
                <a:ea typeface="Roboto"/>
                <a:cs typeface="Roboto"/>
                <a:sym typeface="Roboto"/>
              </a:rPr>
              <a:t>a person's perceptions and responses that result from the use or anticipated use of a product system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 lot.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let's break this one down into pieces, too.</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a pursuit, a person's perceptions and responses of their anticipated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before they even 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You might be scratching your head, perhaps what they read about it in the marketing material, what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someone else has told them about it, how they first became exposed to know that your product system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service even exists.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the anticipated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What is that mindset?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Those perceptions and responses that they have as they're sitting down before they've even started to</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Have they heard that your product system or service is easy to use its user friendly?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a delightful experience.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Or perhaps have they heard that?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just seems clunky, it's cumbersome, it's difficult to use.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confusing, it's frustrating.</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all part of the user experience, these preconceived notions that they bring with them when they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sit down to use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it's while they're actually using your product.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As they go through interacting with your product, is it responding in a way that they would expect?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usable?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enjoy using it?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 they look forward to using it again?</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Would they tell other people that it's fantastic.</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enjoyed using this.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helpful for me.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helped me achieve some tasks and that they should suggest other people to use it as well.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So it's both that preconceived notion before they even start to use your product, kind of that referral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of the people telling them about it, what they've read from their marketing materials.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of course, while they're actually using a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 like to break it down into three simple pieces.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I've kind of already mentioned some of these words first.</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achieve something?</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help them accomplish some tasks, some workflows that they can provide information and they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can get some results back?</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useful to them?</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Second, is it usable?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user friendly?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It's sort of from the inverse.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avoids points of confusion, points of frustration.</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They're able to understand your interface.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There's an easy learning curve to understand kind of the cadence of how your system works, where things</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typically are located in the interface.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When they interact with something, it gives them an anticipated results or interaction back.</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That's kind of more from the usable perspective.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And third.</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Is it delightful?</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Does it put a smile on their face?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Even systems I've worked on that were for very complex enterprise systems, processing millions of data</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records in the utility industry or even in the medical industry.</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can still put a smile on someone's face that it helped them achieve their job.</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was efficient, it was effective.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It even put a smile and that they looked forward to using your your product system or service.</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dirty="0">
                <a:solidFill>
                  <a:srgbClr val="1C1D1F"/>
                </a:solidFill>
                <a:latin typeface="Roboto"/>
                <a:ea typeface="Roboto"/>
                <a:cs typeface="Roboto"/>
                <a:sym typeface="Roboto"/>
              </a:rPr>
              <a:t>Once again, the delight factor.</a:t>
            </a:r>
            <a:endParaRPr sz="12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200" u="sng" dirty="0">
                <a:solidFill>
                  <a:srgbClr val="401B9C"/>
                </a:solidFill>
                <a:highlight>
                  <a:srgbClr val="CEC0FC"/>
                </a:highlight>
                <a:latin typeface="Roboto"/>
                <a:ea typeface="Roboto"/>
                <a:cs typeface="Roboto"/>
                <a:sym typeface="Roboto"/>
              </a:rPr>
              <a:t>So this was just a quick look at some of the definitions for user centered design and user experience.</a:t>
            </a:r>
            <a:endParaRPr sz="1200" u="sng" dirty="0">
              <a:solidFill>
                <a:srgbClr val="401B9C"/>
              </a:solidFill>
              <a:highlight>
                <a:srgbClr val="CEC0FC"/>
              </a:highlight>
              <a:latin typeface="Roboto"/>
              <a:ea typeface="Roboto"/>
              <a:cs typeface="Roboto"/>
              <a:sym typeface="Roboto"/>
            </a:endParaRP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nngroup.com/articles/empathy-mapping/"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interaction-design.org/literature/topics/brainstorming"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www.interaction-design.org/literature/topics/defining-the-problem" TargetMode="External"/><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hyperlink" Target="https://www.interaction-design.org/literature/topics/ideation"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www.interaction-design.org/literature/topics/virtual-reality"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s://www.interaction-design.org/literature/topics/gamification" TargetMode="External"/><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hyperlink" Target="https://www.interaction-design.org/literature/topics/emotional-design"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hyperlink" Target="https://www.visual-paradigm.com/guide/ux-design/wireframe-vs-storyboard-vs-wireflow-vs-mockup-vs-prototyping/" TargetMode="External"/><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www.interaction-design.org/literature/topics/design-thinking"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www.interaction-design.org/literature/topics/prototyping" TargetMode="External"/><Relationship Id="rId5" Type="http://schemas.openxmlformats.org/officeDocument/2006/relationships/hyperlink" Target="https://www.interaction-design.org/literature/topics/brainstorming" TargetMode="External"/><Relationship Id="rId4" Type="http://schemas.openxmlformats.org/officeDocument/2006/relationships/hyperlink" Target="https://www.interaction-design.org/literature/topics/human-needs"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interaction-design.org/literature/topics/collaboration"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www.interaction-design.org/literature/topics/human-centered-design"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User Centered Design</a:t>
            </a:r>
            <a:endParaRPr/>
          </a:p>
        </p:txBody>
      </p:sp>
      <p:sp>
        <p:nvSpPr>
          <p:cNvPr id="87" name="Google Shape;87;p13"/>
          <p:cNvSpPr txBox="1"/>
          <p:nvPr/>
        </p:nvSpPr>
        <p:spPr>
          <a:xfrm>
            <a:off x="0" y="792575"/>
            <a:ext cx="5973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Lato"/>
                <a:ea typeface="Lato"/>
                <a:cs typeface="Lato"/>
                <a:sym typeface="Lato"/>
              </a:rPr>
              <a:t>What is User-Centered Design(UCD)  </a:t>
            </a:r>
            <a:endParaRPr sz="1600" b="1">
              <a:latin typeface="Lato"/>
              <a:ea typeface="Lato"/>
              <a:cs typeface="Lato"/>
              <a:sym typeface="Lato"/>
            </a:endParaRPr>
          </a:p>
        </p:txBody>
      </p:sp>
      <p:sp>
        <p:nvSpPr>
          <p:cNvPr id="88" name="Google Shape;88;p13"/>
          <p:cNvSpPr txBox="1"/>
          <p:nvPr/>
        </p:nvSpPr>
        <p:spPr>
          <a:xfrm>
            <a:off x="51850" y="1306650"/>
            <a:ext cx="8845500" cy="3117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900">
                <a:solidFill>
                  <a:srgbClr val="2B2B2B"/>
                </a:solidFill>
                <a:highlight>
                  <a:srgbClr val="F9F9F9"/>
                </a:highlight>
                <a:latin typeface="Roboto"/>
                <a:ea typeface="Roboto"/>
                <a:cs typeface="Roboto"/>
                <a:sym typeface="Roboto"/>
              </a:rPr>
              <a:t>User-centered design (UCD) is an iterative design process in which designers focus on the users and their needs in each phase of the design process. </a:t>
            </a:r>
            <a:endParaRPr sz="1900">
              <a:solidFill>
                <a:srgbClr val="2B2B2B"/>
              </a:solidFill>
              <a:highlight>
                <a:srgbClr val="F9F9F9"/>
              </a:highlight>
              <a:latin typeface="Roboto"/>
              <a:ea typeface="Roboto"/>
              <a:cs typeface="Roboto"/>
              <a:sym typeface="Roboto"/>
            </a:endParaRPr>
          </a:p>
          <a:p>
            <a:pPr marL="0" lvl="0" indent="0" algn="l" rtl="0">
              <a:lnSpc>
                <a:spcPct val="115000"/>
              </a:lnSpc>
              <a:spcBef>
                <a:spcPts val="0"/>
              </a:spcBef>
              <a:spcAft>
                <a:spcPts val="0"/>
              </a:spcAft>
              <a:buNone/>
            </a:pPr>
            <a:endParaRPr sz="1900">
              <a:solidFill>
                <a:srgbClr val="2B2B2B"/>
              </a:solidFill>
              <a:highlight>
                <a:srgbClr val="F9F9F9"/>
              </a:highlight>
              <a:latin typeface="Roboto"/>
              <a:ea typeface="Roboto"/>
              <a:cs typeface="Roboto"/>
              <a:sym typeface="Roboto"/>
            </a:endParaRPr>
          </a:p>
          <a:p>
            <a:pPr marL="0" lvl="0" indent="0" algn="l" rtl="0">
              <a:lnSpc>
                <a:spcPct val="115000"/>
              </a:lnSpc>
              <a:spcBef>
                <a:spcPts val="0"/>
              </a:spcBef>
              <a:spcAft>
                <a:spcPts val="0"/>
              </a:spcAft>
              <a:buNone/>
            </a:pPr>
            <a:r>
              <a:rPr lang="en" sz="1900">
                <a:solidFill>
                  <a:srgbClr val="2B2B2B"/>
                </a:solidFill>
                <a:highlight>
                  <a:srgbClr val="F9F9F9"/>
                </a:highlight>
                <a:latin typeface="Roboto"/>
                <a:ea typeface="Roboto"/>
                <a:cs typeface="Roboto"/>
                <a:sym typeface="Roboto"/>
              </a:rPr>
              <a:t>In UCD, design teams involve users throughout the design process via a variety of research and design techniques, to create highly usable and accessible products for them.</a:t>
            </a:r>
            <a:endParaRPr sz="19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8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80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r>
              <a:rPr lang="en" sz="1800">
                <a:solidFill>
                  <a:srgbClr val="1C1D1F"/>
                </a:solidFill>
                <a:latin typeface="Roboto"/>
                <a:ea typeface="Roboto"/>
                <a:cs typeface="Roboto"/>
                <a:sym typeface="Roboto"/>
              </a:rPr>
              <a:t>Note: Focus is on gaining a deeper understanding </a:t>
            </a:r>
            <a:r>
              <a:rPr lang="en" sz="1800">
                <a:solidFill>
                  <a:srgbClr val="401B9C"/>
                </a:solidFill>
                <a:latin typeface="Roboto"/>
                <a:ea typeface="Roboto"/>
                <a:cs typeface="Roboto"/>
                <a:sym typeface="Roboto"/>
              </a:rPr>
              <a:t>of who will be using the product.</a:t>
            </a:r>
            <a:endParaRPr sz="1800">
              <a:solidFill>
                <a:srgbClr val="401B9C"/>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a:solidFill>
                  <a:srgbClr val="2B2B2B"/>
                </a:solidFill>
                <a:highlight>
                  <a:srgbClr val="F9F9F9"/>
                </a:highlight>
                <a:latin typeface="Arial"/>
                <a:ea typeface="Arial"/>
                <a:cs typeface="Arial"/>
                <a:sym typeface="Arial"/>
              </a:rPr>
              <a:t>Empathy Map</a:t>
            </a:r>
            <a:endParaRPr sz="280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a:solidFill>
                <a:srgbClr val="2B2B2B"/>
              </a:solidFill>
              <a:highlight>
                <a:srgbClr val="F9F9F9"/>
              </a:highlight>
              <a:latin typeface="Arial"/>
              <a:ea typeface="Arial"/>
              <a:cs typeface="Arial"/>
              <a:sym typeface="Arial"/>
            </a:endParaRPr>
          </a:p>
        </p:txBody>
      </p:sp>
      <p:sp>
        <p:nvSpPr>
          <p:cNvPr id="177" name="Google Shape;177;p27"/>
          <p:cNvSpPr txBox="1"/>
          <p:nvPr/>
        </p:nvSpPr>
        <p:spPr>
          <a:xfrm>
            <a:off x="33900" y="696550"/>
            <a:ext cx="9076200" cy="43944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1400"/>
              </a:spcBef>
              <a:spcAft>
                <a:spcPts val="0"/>
              </a:spcAft>
              <a:buNone/>
            </a:pPr>
            <a:r>
              <a:rPr lang="en" sz="1450" b="1" dirty="0">
                <a:solidFill>
                  <a:srgbClr val="333333"/>
                </a:solidFill>
                <a:highlight>
                  <a:srgbClr val="FFFFFF"/>
                </a:highlight>
              </a:rPr>
              <a:t>Definition: </a:t>
            </a:r>
            <a:r>
              <a:rPr lang="en" sz="1450" dirty="0">
                <a:solidFill>
                  <a:srgbClr val="333333"/>
                </a:solidFill>
                <a:highlight>
                  <a:srgbClr val="FFFFFF"/>
                </a:highlight>
              </a:rPr>
              <a:t>An </a:t>
            </a:r>
            <a:r>
              <a:rPr lang="en" sz="1450" u="sng" dirty="0">
                <a:solidFill>
                  <a:srgbClr val="017698"/>
                </a:solidFill>
                <a:highlight>
                  <a:srgbClr val="FFFFFF"/>
                </a:highlight>
                <a:hlinkClick r:id="rId3">
                  <a:extLst>
                    <a:ext uri="{A12FA001-AC4F-418D-AE19-62706E023703}">
                      <ahyp:hlinkClr xmlns="" xmlns:ahyp="http://schemas.microsoft.com/office/drawing/2018/hyperlinkcolor" val="tx"/>
                    </a:ext>
                  </a:extLst>
                </a:hlinkClick>
              </a:rPr>
              <a:t>empathy map</a:t>
            </a:r>
            <a:r>
              <a:rPr lang="en" sz="1450" dirty="0">
                <a:solidFill>
                  <a:srgbClr val="333333"/>
                </a:solidFill>
                <a:highlight>
                  <a:srgbClr val="FFFFFF"/>
                </a:highlight>
              </a:rPr>
              <a:t> is a tool used to articulate what we know about a particular type of user. It externalizes user knowledge in order to 1) create a shared understanding, and 2) aid in decision making.</a:t>
            </a:r>
            <a:endParaRPr sz="1450" dirty="0">
              <a:solidFill>
                <a:srgbClr val="333333"/>
              </a:solidFill>
              <a:highlight>
                <a:srgbClr val="FFFFFF"/>
              </a:highlight>
            </a:endParaRPr>
          </a:p>
          <a:p>
            <a:pPr marL="381000" lvl="0" indent="0" algn="l" rtl="0">
              <a:lnSpc>
                <a:spcPct val="100000"/>
              </a:lnSpc>
              <a:spcBef>
                <a:spcPts val="1400"/>
              </a:spcBef>
              <a:spcAft>
                <a:spcPts val="0"/>
              </a:spcAft>
              <a:buNone/>
            </a:pPr>
            <a:r>
              <a:rPr lang="en" sz="1450" b="1" dirty="0">
                <a:solidFill>
                  <a:srgbClr val="333333"/>
                </a:solidFill>
                <a:highlight>
                  <a:srgbClr val="FFFFFF"/>
                </a:highlight>
              </a:rPr>
              <a:t>Characteristics:</a:t>
            </a:r>
            <a:endParaRPr sz="1450" b="1" dirty="0">
              <a:solidFill>
                <a:srgbClr val="333333"/>
              </a:solidFill>
              <a:highlight>
                <a:srgbClr val="FFFFFF"/>
              </a:highlight>
            </a:endParaRPr>
          </a:p>
          <a:p>
            <a:pPr marL="838200" lvl="0" indent="-320675" algn="l" rtl="0">
              <a:lnSpc>
                <a:spcPct val="100000"/>
              </a:lnSpc>
              <a:spcBef>
                <a:spcPts val="1400"/>
              </a:spcBef>
              <a:spcAft>
                <a:spcPts val="0"/>
              </a:spcAft>
              <a:buClr>
                <a:srgbClr val="333333"/>
              </a:buClr>
              <a:buSzPts val="1450"/>
              <a:buChar char="●"/>
            </a:pPr>
            <a:r>
              <a:rPr lang="en" sz="1450" dirty="0">
                <a:solidFill>
                  <a:srgbClr val="333333"/>
                </a:solidFill>
                <a:highlight>
                  <a:srgbClr val="FFFFFF"/>
                </a:highlight>
              </a:rPr>
              <a:t>The map is split into 4 quadrants: Says, Thinks, Feels, Does.</a:t>
            </a:r>
            <a:endParaRPr sz="1450" dirty="0">
              <a:solidFill>
                <a:srgbClr val="333333"/>
              </a:solidFill>
              <a:highlight>
                <a:srgbClr val="FFFFFF"/>
              </a:highlight>
            </a:endParaRPr>
          </a:p>
          <a:p>
            <a:pPr marL="838200" lvl="0" indent="-320675" algn="l" rtl="0">
              <a:lnSpc>
                <a:spcPct val="100000"/>
              </a:lnSpc>
              <a:spcBef>
                <a:spcPts val="0"/>
              </a:spcBef>
              <a:spcAft>
                <a:spcPts val="0"/>
              </a:spcAft>
              <a:buClr>
                <a:srgbClr val="333333"/>
              </a:buClr>
              <a:buSzPts val="1450"/>
              <a:buChar char="●"/>
            </a:pPr>
            <a:r>
              <a:rPr lang="en" sz="1450" dirty="0">
                <a:solidFill>
                  <a:srgbClr val="333333"/>
                </a:solidFill>
                <a:highlight>
                  <a:srgbClr val="FFFFFF"/>
                </a:highlight>
              </a:rPr>
              <a:t>It shows user’s perspective regarding the tasks related to the product.</a:t>
            </a:r>
            <a:endParaRPr sz="1450" dirty="0">
              <a:solidFill>
                <a:srgbClr val="333333"/>
              </a:solidFill>
              <a:highlight>
                <a:srgbClr val="FFFFFF"/>
              </a:highlight>
            </a:endParaRPr>
          </a:p>
          <a:p>
            <a:pPr marL="838200" lvl="0" indent="-320675" algn="l" rtl="0">
              <a:lnSpc>
                <a:spcPct val="100000"/>
              </a:lnSpc>
              <a:spcBef>
                <a:spcPts val="0"/>
              </a:spcBef>
              <a:spcAft>
                <a:spcPts val="0"/>
              </a:spcAft>
              <a:buClr>
                <a:srgbClr val="333333"/>
              </a:buClr>
              <a:buSzPts val="1450"/>
              <a:buChar char="●"/>
            </a:pPr>
            <a:r>
              <a:rPr lang="en" sz="1450" dirty="0">
                <a:solidFill>
                  <a:srgbClr val="333333"/>
                </a:solidFill>
                <a:highlight>
                  <a:srgbClr val="FFFFFF"/>
                </a:highlight>
              </a:rPr>
              <a:t>It is not chronological or sequential.</a:t>
            </a:r>
            <a:endParaRPr sz="1450" dirty="0">
              <a:solidFill>
                <a:srgbClr val="333333"/>
              </a:solidFill>
              <a:highlight>
                <a:srgbClr val="FFFFFF"/>
              </a:highlight>
            </a:endParaRPr>
          </a:p>
          <a:p>
            <a:pPr marL="838200" lvl="0" indent="-320675" algn="l" rtl="0">
              <a:lnSpc>
                <a:spcPct val="100000"/>
              </a:lnSpc>
              <a:spcBef>
                <a:spcPts val="0"/>
              </a:spcBef>
              <a:spcAft>
                <a:spcPts val="0"/>
              </a:spcAft>
              <a:buClr>
                <a:srgbClr val="333333"/>
              </a:buClr>
              <a:buSzPts val="1450"/>
              <a:buChar char="●"/>
            </a:pPr>
            <a:r>
              <a:rPr lang="en" sz="1450" dirty="0">
                <a:solidFill>
                  <a:srgbClr val="333333"/>
                </a:solidFill>
                <a:highlight>
                  <a:srgbClr val="FFFFFF"/>
                </a:highlight>
              </a:rPr>
              <a:t>There is one empathy map for each </a:t>
            </a:r>
            <a:r>
              <a:rPr lang="en" sz="1450" b="1" dirty="0">
                <a:solidFill>
                  <a:srgbClr val="333333"/>
                </a:solidFill>
                <a:highlight>
                  <a:srgbClr val="FFFFFF"/>
                </a:highlight>
              </a:rPr>
              <a:t>persona</a:t>
            </a:r>
            <a:r>
              <a:rPr lang="en" sz="1450" dirty="0">
                <a:solidFill>
                  <a:srgbClr val="333333"/>
                </a:solidFill>
                <a:highlight>
                  <a:srgbClr val="FFFFFF"/>
                </a:highlight>
              </a:rPr>
              <a:t> or user type (1:1 mapping).</a:t>
            </a:r>
            <a:endParaRPr sz="1450" dirty="0">
              <a:solidFill>
                <a:srgbClr val="333333"/>
              </a:solidFill>
              <a:highlight>
                <a:srgbClr val="FFFFFF"/>
              </a:highlight>
            </a:endParaRPr>
          </a:p>
          <a:p>
            <a:pPr marL="381000" lvl="0" indent="0" algn="l" rtl="0">
              <a:lnSpc>
                <a:spcPct val="100000"/>
              </a:lnSpc>
              <a:spcBef>
                <a:spcPts val="2300"/>
              </a:spcBef>
              <a:spcAft>
                <a:spcPts val="0"/>
              </a:spcAft>
              <a:buNone/>
            </a:pPr>
            <a:r>
              <a:rPr lang="en" sz="1450" b="1" dirty="0">
                <a:solidFill>
                  <a:srgbClr val="333333"/>
                </a:solidFill>
                <a:highlight>
                  <a:srgbClr val="FFFFFF"/>
                </a:highlight>
              </a:rPr>
              <a:t>Why use it:</a:t>
            </a:r>
            <a:endParaRPr sz="1450" b="1" dirty="0">
              <a:solidFill>
                <a:srgbClr val="333333"/>
              </a:solidFill>
              <a:highlight>
                <a:srgbClr val="FFFFFF"/>
              </a:highlight>
            </a:endParaRPr>
          </a:p>
          <a:p>
            <a:pPr marL="838200" lvl="0" indent="-320675" algn="l" rtl="0">
              <a:lnSpc>
                <a:spcPct val="100000"/>
              </a:lnSpc>
              <a:spcBef>
                <a:spcPts val="1400"/>
              </a:spcBef>
              <a:spcAft>
                <a:spcPts val="0"/>
              </a:spcAft>
              <a:buClr>
                <a:srgbClr val="333333"/>
              </a:buClr>
              <a:buSzPts val="1450"/>
              <a:buChar char="●"/>
            </a:pPr>
            <a:r>
              <a:rPr lang="en" sz="1450" dirty="0">
                <a:solidFill>
                  <a:srgbClr val="333333"/>
                </a:solidFill>
                <a:highlight>
                  <a:srgbClr val="FFFFFF"/>
                </a:highlight>
              </a:rPr>
              <a:t>To build empathy for your users</a:t>
            </a:r>
            <a:endParaRPr sz="1450" dirty="0">
              <a:solidFill>
                <a:srgbClr val="333333"/>
              </a:solidFill>
              <a:highlight>
                <a:srgbClr val="FFFFFF"/>
              </a:highlight>
            </a:endParaRPr>
          </a:p>
          <a:p>
            <a:pPr marL="838200" lvl="0" indent="-320675" algn="l" rtl="0">
              <a:lnSpc>
                <a:spcPct val="100000"/>
              </a:lnSpc>
              <a:spcBef>
                <a:spcPts val="0"/>
              </a:spcBef>
              <a:spcAft>
                <a:spcPts val="0"/>
              </a:spcAft>
              <a:buClr>
                <a:srgbClr val="333333"/>
              </a:buClr>
              <a:buSzPts val="1450"/>
              <a:buChar char="●"/>
            </a:pPr>
            <a:r>
              <a:rPr lang="en" sz="1450" dirty="0">
                <a:solidFill>
                  <a:srgbClr val="333333"/>
                </a:solidFill>
                <a:highlight>
                  <a:srgbClr val="FFFFFF"/>
                </a:highlight>
              </a:rPr>
              <a:t>To force alignment and understanding about a user type</a:t>
            </a:r>
            <a:endParaRPr sz="1450" dirty="0">
              <a:solidFill>
                <a:srgbClr val="333333"/>
              </a:solidFill>
              <a:highlight>
                <a:srgbClr val="FFFFFF"/>
              </a:highlight>
            </a:endParaRPr>
          </a:p>
          <a:p>
            <a:pPr marL="381000" lvl="0" indent="0" algn="l" rtl="0">
              <a:lnSpc>
                <a:spcPct val="100000"/>
              </a:lnSpc>
              <a:spcBef>
                <a:spcPts val="2300"/>
              </a:spcBef>
              <a:spcAft>
                <a:spcPts val="0"/>
              </a:spcAft>
              <a:buNone/>
            </a:pPr>
            <a:r>
              <a:rPr lang="en" sz="1450" b="1" dirty="0">
                <a:solidFill>
                  <a:srgbClr val="333333"/>
                </a:solidFill>
                <a:highlight>
                  <a:srgbClr val="FFFFFF"/>
                </a:highlight>
              </a:rPr>
              <a:t>When to use it:</a:t>
            </a:r>
            <a:endParaRPr sz="1450" b="1" dirty="0">
              <a:solidFill>
                <a:srgbClr val="333333"/>
              </a:solidFill>
              <a:highlight>
                <a:srgbClr val="FFFFFF"/>
              </a:highlight>
            </a:endParaRPr>
          </a:p>
          <a:p>
            <a:pPr marL="838200" lvl="0" indent="-320675" algn="l" rtl="0">
              <a:lnSpc>
                <a:spcPct val="100000"/>
              </a:lnSpc>
              <a:spcBef>
                <a:spcPts val="1400"/>
              </a:spcBef>
              <a:spcAft>
                <a:spcPts val="0"/>
              </a:spcAft>
              <a:buClr>
                <a:srgbClr val="333333"/>
              </a:buClr>
              <a:buSzPts val="1450"/>
              <a:buChar char="●"/>
            </a:pPr>
            <a:r>
              <a:rPr lang="en" sz="1450" dirty="0">
                <a:solidFill>
                  <a:srgbClr val="333333"/>
                </a:solidFill>
                <a:highlight>
                  <a:srgbClr val="FFFFFF"/>
                </a:highlight>
              </a:rPr>
              <a:t>Beginning of any design process</a:t>
            </a:r>
            <a:endParaRPr sz="1450" dirty="0">
              <a:solidFill>
                <a:srgbClr val="333333"/>
              </a:solidFill>
              <a:highlight>
                <a:srgbClr val="FFFFFF"/>
              </a:highlight>
            </a:endParaRPr>
          </a:p>
          <a:p>
            <a:pPr marL="838200" lvl="0" indent="-320675" algn="l" rtl="0">
              <a:lnSpc>
                <a:spcPct val="100000"/>
              </a:lnSpc>
              <a:spcBef>
                <a:spcPts val="0"/>
              </a:spcBef>
              <a:spcAft>
                <a:spcPts val="0"/>
              </a:spcAft>
              <a:buClr>
                <a:srgbClr val="333333"/>
              </a:buClr>
              <a:buSzPts val="1450"/>
              <a:buChar char="●"/>
            </a:pPr>
            <a:r>
              <a:rPr lang="en" sz="1450" dirty="0">
                <a:solidFill>
                  <a:srgbClr val="333333"/>
                </a:solidFill>
                <a:highlight>
                  <a:srgbClr val="FFFFFF"/>
                </a:highlight>
              </a:rPr>
              <a:t>When categorizing research notes from a user interview</a:t>
            </a:r>
            <a:endParaRPr sz="1450" dirty="0">
              <a:solidFill>
                <a:srgbClr val="333333"/>
              </a:solidFill>
              <a:highlight>
                <a:srgbClr val="FFFFFF"/>
              </a:highlight>
            </a:endParaRPr>
          </a:p>
        </p:txBody>
      </p:sp>
      <p:sp>
        <p:nvSpPr>
          <p:cNvPr id="178" name="Google Shape;178;p27"/>
          <p:cNvSpPr txBox="1"/>
          <p:nvPr/>
        </p:nvSpPr>
        <p:spPr>
          <a:xfrm>
            <a:off x="5990025" y="2882525"/>
            <a:ext cx="3000000" cy="1847100"/>
          </a:xfrm>
          <a:prstGeom prst="rect">
            <a:avLst/>
          </a:prstGeom>
          <a:solidFill>
            <a:srgbClr val="FFF2CC"/>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50">
                <a:solidFill>
                  <a:srgbClr val="333333"/>
                </a:solidFill>
                <a:highlight>
                  <a:srgbClr val="FFFFFF"/>
                </a:highlight>
              </a:rPr>
              <a:t>A persona is a </a:t>
            </a:r>
            <a:r>
              <a:rPr lang="en" sz="1350" b="1">
                <a:solidFill>
                  <a:srgbClr val="333333"/>
                </a:solidFill>
                <a:highlight>
                  <a:srgbClr val="FFFFFF"/>
                </a:highlight>
              </a:rPr>
              <a:t>fictional, yet realistic, description of a typical or target user</a:t>
            </a:r>
            <a:r>
              <a:rPr lang="en" sz="1350">
                <a:solidFill>
                  <a:srgbClr val="333333"/>
                </a:solidFill>
                <a:highlight>
                  <a:srgbClr val="FFFFFF"/>
                </a:highlight>
              </a:rPr>
              <a:t> of the product. </a:t>
            </a:r>
            <a:endParaRPr sz="1350">
              <a:solidFill>
                <a:srgbClr val="333333"/>
              </a:solidFill>
              <a:highlight>
                <a:srgbClr val="FFFFFF"/>
              </a:highlight>
            </a:endParaRPr>
          </a:p>
          <a:p>
            <a:pPr marL="0" lvl="0" indent="0" algn="l" rtl="0">
              <a:spcBef>
                <a:spcPts val="0"/>
              </a:spcBef>
              <a:spcAft>
                <a:spcPts val="0"/>
              </a:spcAft>
              <a:buNone/>
            </a:pPr>
            <a:endParaRPr sz="1350">
              <a:solidFill>
                <a:srgbClr val="333333"/>
              </a:solidFill>
              <a:highlight>
                <a:srgbClr val="FFFFFF"/>
              </a:highlight>
            </a:endParaRPr>
          </a:p>
          <a:p>
            <a:pPr marL="0" lvl="0" indent="0" algn="l" rtl="0">
              <a:spcBef>
                <a:spcPts val="0"/>
              </a:spcBef>
              <a:spcAft>
                <a:spcPts val="0"/>
              </a:spcAft>
              <a:buNone/>
            </a:pPr>
            <a:r>
              <a:rPr lang="en" sz="1350">
                <a:solidFill>
                  <a:srgbClr val="333333"/>
                </a:solidFill>
                <a:highlight>
                  <a:srgbClr val="FFFFFF"/>
                </a:highlight>
              </a:rPr>
              <a:t>A persona is an archetype instead of an actual living human, but personas should be described as if they were real people.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just"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Empathy Map</a:t>
            </a:r>
            <a:endParaRPr sz="2800" dirty="0">
              <a:solidFill>
                <a:srgbClr val="2B2B2B"/>
              </a:solidFill>
              <a:highlight>
                <a:srgbClr val="F9F9F9"/>
              </a:highlight>
              <a:latin typeface="Arial"/>
              <a:ea typeface="Arial"/>
              <a:cs typeface="Arial"/>
              <a:sym typeface="Arial"/>
            </a:endParaRPr>
          </a:p>
          <a:p>
            <a:pPr>
              <a:lnSpc>
                <a:spcPct val="150000"/>
              </a:lnSpc>
            </a:pPr>
            <a:r>
              <a:rPr lang="en-IN" sz="2300" dirty="0">
                <a:solidFill>
                  <a:srgbClr val="2B2B2B"/>
                </a:solidFill>
                <a:highlight>
                  <a:srgbClr val="F9F9F9"/>
                </a:highlight>
                <a:latin typeface="Arial"/>
                <a:ea typeface="Arial"/>
                <a:cs typeface="Arial"/>
                <a:sym typeface="Arial"/>
              </a:rPr>
              <a:t/>
            </a:r>
            <a:br>
              <a:rPr lang="en-IN" sz="2300" dirty="0">
                <a:solidFill>
                  <a:srgbClr val="2B2B2B"/>
                </a:solidFill>
                <a:highlight>
                  <a:srgbClr val="F9F9F9"/>
                </a:highlight>
                <a:latin typeface="Arial"/>
                <a:ea typeface="Arial"/>
                <a:cs typeface="Arial"/>
                <a:sym typeface="Arial"/>
              </a:rPr>
            </a:br>
            <a:r>
              <a:rPr lang="en-IN" sz="2300" dirty="0">
                <a:solidFill>
                  <a:srgbClr val="2B2B2B"/>
                </a:solidFill>
                <a:highlight>
                  <a:srgbClr val="F9F9F9"/>
                </a:highlight>
                <a:latin typeface="Arial"/>
                <a:ea typeface="Arial"/>
                <a:cs typeface="Arial"/>
                <a:sym typeface="Arial"/>
              </a:rPr>
              <a:t/>
            </a:r>
            <a:br>
              <a:rPr lang="en-IN" sz="2300" dirty="0">
                <a:solidFill>
                  <a:srgbClr val="2B2B2B"/>
                </a:solidFill>
                <a:highlight>
                  <a:srgbClr val="F9F9F9"/>
                </a:highlight>
                <a:latin typeface="Arial"/>
                <a:ea typeface="Arial"/>
                <a:cs typeface="Arial"/>
                <a:sym typeface="Arial"/>
              </a:rPr>
            </a:br>
            <a:r>
              <a:rPr lang="en-US" sz="1450" b="0" dirty="0">
                <a:solidFill>
                  <a:srgbClr val="333333"/>
                </a:solidFill>
                <a:highlight>
                  <a:srgbClr val="FFFFFF"/>
                </a:highlight>
                <a:latin typeface="Arial"/>
                <a:cs typeface="Arial"/>
                <a:sym typeface="Arial"/>
              </a:rPr>
              <a:t>Empathy maps can capture one particular user or can reflect an aggregation of multiple users:</a:t>
            </a:r>
            <a:br>
              <a:rPr lang="en-US" sz="1450" b="0" dirty="0">
                <a:solidFill>
                  <a:srgbClr val="333333"/>
                </a:solidFill>
                <a:highlight>
                  <a:srgbClr val="FFFFFF"/>
                </a:highlight>
                <a:latin typeface="Arial"/>
                <a:cs typeface="Arial"/>
                <a:sym typeface="Arial"/>
              </a:rPr>
            </a:br>
            <a:r>
              <a:rPr lang="en-US" sz="1450" b="0" dirty="0">
                <a:solidFill>
                  <a:srgbClr val="333333"/>
                </a:solidFill>
                <a:highlight>
                  <a:srgbClr val="FFFFFF"/>
                </a:highlight>
                <a:latin typeface="Arial"/>
                <a:cs typeface="Arial"/>
                <a:sym typeface="Arial"/>
              </a:rPr>
              <a:t>One-user (individual) empathy maps are usually based on a user interview or a user’s log from a diary study.</a:t>
            </a:r>
            <a:br>
              <a:rPr lang="en-US" sz="1450" b="0" dirty="0">
                <a:solidFill>
                  <a:srgbClr val="333333"/>
                </a:solidFill>
                <a:highlight>
                  <a:srgbClr val="FFFFFF"/>
                </a:highlight>
                <a:latin typeface="Arial"/>
                <a:cs typeface="Arial"/>
                <a:sym typeface="Arial"/>
              </a:rPr>
            </a:br>
            <a:r>
              <a:rPr lang="en-US" sz="1450" b="0" dirty="0">
                <a:solidFill>
                  <a:srgbClr val="333333"/>
                </a:solidFill>
                <a:highlight>
                  <a:srgbClr val="FFFFFF"/>
                </a:highlight>
                <a:latin typeface="Arial"/>
                <a:cs typeface="Arial"/>
                <a:sym typeface="Arial"/>
              </a:rPr>
              <a:t>Aggregated empathy maps represent a user segment, rather than one particular user. They are usually created by combining multiple individual empathy maps from users who exhibit similar behaviors and can be grouped into one segment.</a:t>
            </a:r>
            <a:br>
              <a:rPr lang="en-US" sz="1450" b="0" dirty="0">
                <a:solidFill>
                  <a:srgbClr val="333333"/>
                </a:solidFill>
                <a:highlight>
                  <a:srgbClr val="FFFFFF"/>
                </a:highlight>
                <a:latin typeface="Arial"/>
                <a:cs typeface="Arial"/>
                <a:sym typeface="Arial"/>
              </a:rPr>
            </a:br>
            <a:r>
              <a:rPr lang="en-US" sz="1450" b="0" dirty="0">
                <a:solidFill>
                  <a:srgbClr val="333333"/>
                </a:solidFill>
                <a:highlight>
                  <a:srgbClr val="FFFFFF"/>
                </a:highlight>
                <a:latin typeface="Arial"/>
                <a:cs typeface="Arial"/>
                <a:sym typeface="Arial"/>
              </a:rPr>
              <a:t/>
            </a:r>
            <a:br>
              <a:rPr lang="en-US" sz="1450" b="0" dirty="0">
                <a:solidFill>
                  <a:srgbClr val="333333"/>
                </a:solidFill>
                <a:highlight>
                  <a:srgbClr val="FFFFFF"/>
                </a:highlight>
                <a:latin typeface="Arial"/>
                <a:cs typeface="Arial"/>
                <a:sym typeface="Arial"/>
              </a:rPr>
            </a:br>
            <a:r>
              <a:rPr lang="en-US" sz="1450" b="0" dirty="0">
                <a:solidFill>
                  <a:srgbClr val="333333"/>
                </a:solidFill>
                <a:highlight>
                  <a:srgbClr val="FFFFFF"/>
                </a:highlight>
                <a:latin typeface="Arial"/>
                <a:cs typeface="Arial"/>
                <a:sym typeface="Arial"/>
              </a:rPr>
              <a:t/>
            </a:r>
            <a:br>
              <a:rPr lang="en-US" sz="1450" b="0" dirty="0">
                <a:solidFill>
                  <a:srgbClr val="333333"/>
                </a:solidFill>
                <a:highlight>
                  <a:srgbClr val="FFFFFF"/>
                </a:highlight>
                <a:latin typeface="Arial"/>
                <a:cs typeface="Arial"/>
                <a:sym typeface="Arial"/>
              </a:rPr>
            </a:br>
            <a:r>
              <a:rPr lang="en-US" sz="1450" b="0" dirty="0">
                <a:solidFill>
                  <a:srgbClr val="333333"/>
                </a:solidFill>
                <a:highlight>
                  <a:srgbClr val="FFFFFF"/>
                </a:highlight>
                <a:latin typeface="Arial"/>
                <a:cs typeface="Arial"/>
                <a:sym typeface="Arial"/>
              </a:rPr>
              <a:t/>
            </a:r>
            <a:br>
              <a:rPr lang="en-US" sz="1450" b="0" dirty="0">
                <a:solidFill>
                  <a:srgbClr val="333333"/>
                </a:solidFill>
                <a:highlight>
                  <a:srgbClr val="FFFFFF"/>
                </a:highlight>
                <a:latin typeface="Arial"/>
                <a:cs typeface="Arial"/>
                <a:sym typeface="Arial"/>
              </a:rPr>
            </a:br>
            <a:r>
              <a:rPr lang="en-US" sz="1450" b="0" dirty="0">
                <a:solidFill>
                  <a:srgbClr val="333333"/>
                </a:solidFill>
                <a:highlight>
                  <a:srgbClr val="FFFFFF"/>
                </a:highlight>
                <a:latin typeface="Arial"/>
                <a:cs typeface="Arial"/>
                <a:sym typeface="Arial"/>
              </a:rPr>
              <a:t/>
            </a:r>
            <a:br>
              <a:rPr lang="en-US" sz="1450" b="0" dirty="0">
                <a:solidFill>
                  <a:srgbClr val="333333"/>
                </a:solidFill>
                <a:highlight>
                  <a:srgbClr val="FFFFFF"/>
                </a:highlight>
                <a:latin typeface="Arial"/>
                <a:cs typeface="Arial"/>
                <a:sym typeface="Arial"/>
              </a:rPr>
            </a:br>
            <a:r>
              <a:rPr lang="en-US" sz="1450" b="0" dirty="0">
                <a:solidFill>
                  <a:srgbClr val="333333"/>
                </a:solidFill>
                <a:highlight>
                  <a:srgbClr val="FFFFFF"/>
                </a:highlight>
                <a:latin typeface="Arial"/>
                <a:cs typeface="Arial"/>
                <a:sym typeface="Arial"/>
              </a:rPr>
              <a:t/>
            </a:r>
            <a:br>
              <a:rPr lang="en-US" sz="1450" b="0" dirty="0">
                <a:solidFill>
                  <a:srgbClr val="333333"/>
                </a:solidFill>
                <a:highlight>
                  <a:srgbClr val="FFFFFF"/>
                </a:highlight>
                <a:latin typeface="Arial"/>
                <a:cs typeface="Arial"/>
                <a:sym typeface="Arial"/>
              </a:rPr>
            </a:br>
            <a:endParaRPr sz="1450" b="0" dirty="0">
              <a:solidFill>
                <a:srgbClr val="333333"/>
              </a:solidFill>
              <a:highlight>
                <a:srgbClr val="FFFFFF"/>
              </a:highlight>
              <a:latin typeface="Arial"/>
              <a:cs typeface="Arial"/>
              <a:sym typeface="Arial"/>
            </a:endParaRPr>
          </a:p>
        </p:txBody>
      </p:sp>
      <p:sp>
        <p:nvSpPr>
          <p:cNvPr id="177" name="Google Shape;177;p27"/>
          <p:cNvSpPr txBox="1"/>
          <p:nvPr/>
        </p:nvSpPr>
        <p:spPr>
          <a:xfrm>
            <a:off x="67800" y="1186688"/>
            <a:ext cx="9076200" cy="492412"/>
          </a:xfrm>
          <a:prstGeom prst="rect">
            <a:avLst/>
          </a:prstGeom>
          <a:noFill/>
          <a:ln>
            <a:noFill/>
          </a:ln>
        </p:spPr>
        <p:txBody>
          <a:bodyPr spcFirstLastPara="1" wrap="square" lIns="91425" tIns="91425" rIns="91425" bIns="91425" anchor="t" anchorCtr="0">
            <a:spAutoFit/>
          </a:bodyPr>
          <a:lstStyle/>
          <a:p>
            <a:pPr algn="l"/>
            <a:r>
              <a:rPr lang="en-US" sz="2000" b="1" i="0" dirty="0">
                <a:solidFill>
                  <a:srgbClr val="333333"/>
                </a:solidFill>
                <a:effectLst/>
                <a:latin typeface="Source Sans Variable"/>
              </a:rPr>
              <a:t>One User vs. Multiple-Users Empathy Maps</a:t>
            </a:r>
          </a:p>
        </p:txBody>
      </p:sp>
    </p:spTree>
    <p:extLst>
      <p:ext uri="{BB962C8B-B14F-4D97-AF65-F5344CB8AC3E}">
        <p14:creationId xmlns="" xmlns:p14="http://schemas.microsoft.com/office/powerpoint/2010/main" val="401175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just"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Empathy Map</a:t>
            </a:r>
            <a:endParaRPr sz="2800" dirty="0">
              <a:solidFill>
                <a:srgbClr val="2B2B2B"/>
              </a:solidFill>
              <a:highlight>
                <a:srgbClr val="F9F9F9"/>
              </a:highlight>
              <a:latin typeface="Arial"/>
              <a:ea typeface="Arial"/>
              <a:cs typeface="Arial"/>
              <a:sym typeface="Arial"/>
            </a:endParaRPr>
          </a:p>
          <a:p>
            <a:r>
              <a:rPr lang="en-IN" sz="2300" dirty="0">
                <a:solidFill>
                  <a:srgbClr val="2B2B2B"/>
                </a:solidFill>
                <a:highlight>
                  <a:srgbClr val="F9F9F9"/>
                </a:highlight>
                <a:latin typeface="Arial"/>
                <a:ea typeface="Arial"/>
                <a:cs typeface="Arial"/>
                <a:sym typeface="Arial"/>
              </a:rPr>
              <a:t/>
            </a:r>
            <a:br>
              <a:rPr lang="en-IN" sz="2300" dirty="0">
                <a:solidFill>
                  <a:srgbClr val="2B2B2B"/>
                </a:solidFill>
                <a:highlight>
                  <a:srgbClr val="F9F9F9"/>
                </a:highlight>
                <a:latin typeface="Arial"/>
                <a:ea typeface="Arial"/>
                <a:cs typeface="Arial"/>
                <a:sym typeface="Arial"/>
              </a:rPr>
            </a:br>
            <a:r>
              <a:rPr lang="en-IN" sz="2300" dirty="0">
                <a:solidFill>
                  <a:srgbClr val="2B2B2B"/>
                </a:solidFill>
                <a:highlight>
                  <a:srgbClr val="F9F9F9"/>
                </a:highlight>
                <a:latin typeface="Arial"/>
                <a:ea typeface="Arial"/>
                <a:cs typeface="Arial"/>
                <a:sym typeface="Arial"/>
              </a:rPr>
              <a:t/>
            </a:r>
            <a:br>
              <a:rPr lang="en-IN" sz="2300" dirty="0">
                <a:solidFill>
                  <a:srgbClr val="2B2B2B"/>
                </a:solidFill>
                <a:highlight>
                  <a:srgbClr val="F9F9F9"/>
                </a:highlight>
                <a:latin typeface="Arial"/>
                <a:ea typeface="Arial"/>
                <a:cs typeface="Arial"/>
                <a:sym typeface="Arial"/>
              </a:rPr>
            </a:br>
            <a:r>
              <a:rPr lang="en-US" sz="1450" b="0" dirty="0">
                <a:solidFill>
                  <a:srgbClr val="333333"/>
                </a:solidFill>
                <a:highlight>
                  <a:srgbClr val="FFFFFF"/>
                </a:highlight>
                <a:latin typeface="Arial"/>
                <a:cs typeface="Arial"/>
                <a:sym typeface="Arial"/>
              </a:rPr>
              <a:t/>
            </a:r>
            <a:br>
              <a:rPr lang="en-US" sz="1450" b="0" dirty="0">
                <a:solidFill>
                  <a:srgbClr val="333333"/>
                </a:solidFill>
                <a:highlight>
                  <a:srgbClr val="FFFFFF"/>
                </a:highlight>
                <a:latin typeface="Arial"/>
                <a:cs typeface="Arial"/>
                <a:sym typeface="Arial"/>
              </a:rPr>
            </a:br>
            <a:r>
              <a:rPr lang="en-US" sz="1450" b="0" dirty="0">
                <a:solidFill>
                  <a:srgbClr val="333333"/>
                </a:solidFill>
                <a:highlight>
                  <a:srgbClr val="FFFFFF"/>
                </a:highlight>
                <a:latin typeface="Arial"/>
                <a:cs typeface="Arial"/>
              </a:rPr>
              <a:t>1. Define scope and goals</a:t>
            </a:r>
            <a:br>
              <a:rPr lang="en-US" sz="1450" b="0" dirty="0">
                <a:solidFill>
                  <a:srgbClr val="333333"/>
                </a:solidFill>
                <a:highlight>
                  <a:srgbClr val="FFFFFF"/>
                </a:highlight>
                <a:latin typeface="Arial"/>
                <a:cs typeface="Arial"/>
              </a:rPr>
            </a:br>
            <a:r>
              <a:rPr lang="en-US" sz="1450" b="0" dirty="0">
                <a:solidFill>
                  <a:srgbClr val="333333"/>
                </a:solidFill>
                <a:highlight>
                  <a:srgbClr val="FFFFFF"/>
                </a:highlight>
                <a:latin typeface="Arial"/>
                <a:cs typeface="Arial"/>
              </a:rPr>
              <a:t>	a.  What user or persona will you map?</a:t>
            </a:r>
            <a:br>
              <a:rPr lang="en-US" sz="1450" b="0" dirty="0">
                <a:solidFill>
                  <a:srgbClr val="333333"/>
                </a:solidFill>
                <a:highlight>
                  <a:srgbClr val="FFFFFF"/>
                </a:highlight>
                <a:latin typeface="Arial"/>
                <a:cs typeface="Arial"/>
              </a:rPr>
            </a:br>
            <a:r>
              <a:rPr lang="en-US" sz="1450" b="0" dirty="0">
                <a:solidFill>
                  <a:srgbClr val="333333"/>
                </a:solidFill>
                <a:highlight>
                  <a:srgbClr val="FFFFFF"/>
                </a:highlight>
                <a:latin typeface="Arial"/>
                <a:cs typeface="Arial"/>
              </a:rPr>
              <a:t>	b.  Define your primary purpose for empathy mapping</a:t>
            </a:r>
            <a:br>
              <a:rPr lang="en-US" sz="1450" b="0" dirty="0">
                <a:solidFill>
                  <a:srgbClr val="333333"/>
                </a:solidFill>
                <a:highlight>
                  <a:srgbClr val="FFFFFF"/>
                </a:highlight>
                <a:latin typeface="Arial"/>
                <a:cs typeface="Arial"/>
              </a:rPr>
            </a:br>
            <a:r>
              <a:rPr lang="en-US" sz="1450" b="0" dirty="0">
                <a:solidFill>
                  <a:srgbClr val="333333"/>
                </a:solidFill>
                <a:highlight>
                  <a:srgbClr val="FFFFFF"/>
                </a:highlight>
                <a:latin typeface="Arial"/>
                <a:cs typeface="Arial"/>
              </a:rPr>
              <a:t/>
            </a:r>
            <a:br>
              <a:rPr lang="en-US" sz="1450" b="0" dirty="0">
                <a:solidFill>
                  <a:srgbClr val="333333"/>
                </a:solidFill>
                <a:highlight>
                  <a:srgbClr val="FFFFFF"/>
                </a:highlight>
                <a:latin typeface="Arial"/>
                <a:cs typeface="Arial"/>
              </a:rPr>
            </a:br>
            <a:r>
              <a:rPr lang="en-IN" sz="1450" b="0" dirty="0">
                <a:solidFill>
                  <a:srgbClr val="333333"/>
                </a:solidFill>
                <a:highlight>
                  <a:srgbClr val="FFFFFF"/>
                </a:highlight>
                <a:latin typeface="Arial"/>
                <a:cs typeface="Arial"/>
              </a:rPr>
              <a:t>2. Gather materials</a:t>
            </a:r>
            <a:br>
              <a:rPr lang="en-IN" sz="1450" b="0" dirty="0">
                <a:solidFill>
                  <a:srgbClr val="333333"/>
                </a:solidFill>
                <a:highlight>
                  <a:srgbClr val="FFFFFF"/>
                </a:highlight>
                <a:latin typeface="Arial"/>
                <a:cs typeface="Arial"/>
              </a:rPr>
            </a:br>
            <a:r>
              <a:rPr lang="en-US" sz="1450" b="0" dirty="0">
                <a:solidFill>
                  <a:srgbClr val="333333"/>
                </a:solidFill>
                <a:highlight>
                  <a:srgbClr val="FFFFFF"/>
                </a:highlight>
                <a:latin typeface="Arial"/>
                <a:cs typeface="Arial"/>
              </a:rPr>
              <a:t/>
            </a:r>
            <a:br>
              <a:rPr lang="en-US" sz="1450" b="0" dirty="0">
                <a:solidFill>
                  <a:srgbClr val="333333"/>
                </a:solidFill>
                <a:highlight>
                  <a:srgbClr val="FFFFFF"/>
                </a:highlight>
                <a:latin typeface="Arial"/>
                <a:cs typeface="Arial"/>
              </a:rPr>
            </a:br>
            <a:r>
              <a:rPr lang="en-US" sz="1450" b="0" dirty="0">
                <a:solidFill>
                  <a:srgbClr val="333333"/>
                </a:solidFill>
                <a:highlight>
                  <a:srgbClr val="FFFFFF"/>
                </a:highlight>
                <a:latin typeface="Arial"/>
                <a:cs typeface="Arial"/>
              </a:rPr>
              <a:t/>
            </a:r>
            <a:br>
              <a:rPr lang="en-US" sz="1450" b="0" dirty="0">
                <a:solidFill>
                  <a:srgbClr val="333333"/>
                </a:solidFill>
                <a:highlight>
                  <a:srgbClr val="FFFFFF"/>
                </a:highlight>
                <a:latin typeface="Arial"/>
                <a:cs typeface="Arial"/>
              </a:rPr>
            </a:br>
            <a:r>
              <a:rPr lang="en-IN" sz="1450" b="0" dirty="0">
                <a:solidFill>
                  <a:srgbClr val="333333"/>
                </a:solidFill>
                <a:highlight>
                  <a:srgbClr val="FFFFFF"/>
                </a:highlight>
                <a:latin typeface="Arial"/>
                <a:cs typeface="Arial"/>
              </a:rPr>
              <a:t>3. Collect research</a:t>
            </a:r>
            <a:br>
              <a:rPr lang="en-IN" sz="1450" b="0" dirty="0">
                <a:solidFill>
                  <a:srgbClr val="333333"/>
                </a:solidFill>
                <a:highlight>
                  <a:srgbClr val="FFFFFF"/>
                </a:highlight>
                <a:latin typeface="Arial"/>
                <a:cs typeface="Arial"/>
              </a:rPr>
            </a:br>
            <a:r>
              <a:rPr lang="en-US" sz="1450" b="0" dirty="0">
                <a:solidFill>
                  <a:srgbClr val="333333"/>
                </a:solidFill>
                <a:highlight>
                  <a:srgbClr val="FFFFFF"/>
                </a:highlight>
                <a:latin typeface="Arial"/>
                <a:cs typeface="Arial"/>
              </a:rPr>
              <a:t/>
            </a:r>
            <a:br>
              <a:rPr lang="en-US" sz="1450" b="0" dirty="0">
                <a:solidFill>
                  <a:srgbClr val="333333"/>
                </a:solidFill>
                <a:highlight>
                  <a:srgbClr val="FFFFFF"/>
                </a:highlight>
                <a:latin typeface="Arial"/>
                <a:cs typeface="Arial"/>
              </a:rPr>
            </a:br>
            <a:r>
              <a:rPr lang="en-US" sz="1450" b="0" dirty="0">
                <a:solidFill>
                  <a:srgbClr val="333333"/>
                </a:solidFill>
                <a:highlight>
                  <a:srgbClr val="FFFFFF"/>
                </a:highlight>
                <a:latin typeface="Arial"/>
                <a:cs typeface="Arial"/>
              </a:rPr>
              <a:t/>
            </a:r>
            <a:br>
              <a:rPr lang="en-US" sz="1450" b="0" dirty="0">
                <a:solidFill>
                  <a:srgbClr val="333333"/>
                </a:solidFill>
                <a:highlight>
                  <a:srgbClr val="FFFFFF"/>
                </a:highlight>
                <a:latin typeface="Arial"/>
                <a:cs typeface="Arial"/>
              </a:rPr>
            </a:br>
            <a:r>
              <a:rPr lang="en-US" sz="1450" b="0" dirty="0">
                <a:solidFill>
                  <a:srgbClr val="333333"/>
                </a:solidFill>
                <a:highlight>
                  <a:srgbClr val="FFFFFF"/>
                </a:highlight>
                <a:latin typeface="Arial"/>
                <a:cs typeface="Arial"/>
              </a:rPr>
              <a:t>4. Individually generate sticky notes for each quadrant</a:t>
            </a:r>
            <a:br>
              <a:rPr lang="en-US" sz="1450" b="0" dirty="0">
                <a:solidFill>
                  <a:srgbClr val="333333"/>
                </a:solidFill>
                <a:highlight>
                  <a:srgbClr val="FFFFFF"/>
                </a:highlight>
                <a:latin typeface="Arial"/>
                <a:cs typeface="Arial"/>
              </a:rPr>
            </a:br>
            <a:r>
              <a:rPr lang="en-US" sz="1450" b="0" dirty="0">
                <a:solidFill>
                  <a:srgbClr val="333333"/>
                </a:solidFill>
                <a:highlight>
                  <a:srgbClr val="FFFFFF"/>
                </a:highlight>
                <a:latin typeface="Arial"/>
                <a:cs typeface="Arial"/>
              </a:rPr>
              <a:t/>
            </a:r>
            <a:br>
              <a:rPr lang="en-US" sz="1450" b="0" dirty="0">
                <a:solidFill>
                  <a:srgbClr val="333333"/>
                </a:solidFill>
                <a:highlight>
                  <a:srgbClr val="FFFFFF"/>
                </a:highlight>
                <a:latin typeface="Arial"/>
                <a:cs typeface="Arial"/>
              </a:rPr>
            </a:br>
            <a:r>
              <a:rPr lang="en-US" sz="1450" b="0" dirty="0">
                <a:solidFill>
                  <a:srgbClr val="333333"/>
                </a:solidFill>
                <a:highlight>
                  <a:srgbClr val="FFFFFF"/>
                </a:highlight>
                <a:latin typeface="Arial"/>
                <a:cs typeface="Arial"/>
              </a:rPr>
              <a:t/>
            </a:r>
            <a:br>
              <a:rPr lang="en-US" sz="1450" b="0" dirty="0">
                <a:solidFill>
                  <a:srgbClr val="333333"/>
                </a:solidFill>
                <a:highlight>
                  <a:srgbClr val="FFFFFF"/>
                </a:highlight>
                <a:latin typeface="Arial"/>
                <a:cs typeface="Arial"/>
              </a:rPr>
            </a:br>
            <a:r>
              <a:rPr lang="en-US" sz="1450" b="0" dirty="0">
                <a:solidFill>
                  <a:srgbClr val="333333"/>
                </a:solidFill>
                <a:highlight>
                  <a:srgbClr val="FFFFFF"/>
                </a:highlight>
                <a:latin typeface="Arial"/>
                <a:cs typeface="Arial"/>
              </a:rPr>
              <a:t>5. Converge to cluster and synthesize</a:t>
            </a:r>
            <a:br>
              <a:rPr lang="en-US" sz="1450" b="0" dirty="0">
                <a:solidFill>
                  <a:srgbClr val="333333"/>
                </a:solidFill>
                <a:highlight>
                  <a:srgbClr val="FFFFFF"/>
                </a:highlight>
                <a:latin typeface="Arial"/>
                <a:cs typeface="Arial"/>
              </a:rPr>
            </a:br>
            <a:r>
              <a:rPr lang="en-US" sz="800" b="1" i="0" dirty="0">
                <a:solidFill>
                  <a:srgbClr val="333333"/>
                </a:solidFill>
                <a:effectLst/>
                <a:latin typeface="Source Sans Variable"/>
              </a:rPr>
              <a:t/>
            </a:r>
            <a:br>
              <a:rPr lang="en-US" sz="800" b="1" i="0" dirty="0">
                <a:solidFill>
                  <a:srgbClr val="333333"/>
                </a:solidFill>
                <a:effectLst/>
                <a:latin typeface="Source Sans Variable"/>
              </a:rPr>
            </a:br>
            <a:r>
              <a:rPr lang="en-US" sz="800" b="1" i="0" dirty="0">
                <a:solidFill>
                  <a:srgbClr val="333333"/>
                </a:solidFill>
                <a:effectLst/>
                <a:latin typeface="Arial" panose="020B0604020202020204" pitchFamily="34" charset="0"/>
              </a:rPr>
              <a:t>	</a:t>
            </a:r>
            <a:r>
              <a:rPr lang="en-US" sz="1450" b="0" dirty="0">
                <a:solidFill>
                  <a:srgbClr val="333333"/>
                </a:solidFill>
                <a:highlight>
                  <a:srgbClr val="FFFFFF"/>
                </a:highlight>
                <a:latin typeface="Arial"/>
                <a:cs typeface="Arial"/>
                <a:sym typeface="Arial"/>
              </a:rPr>
              <a:t/>
            </a:r>
            <a:br>
              <a:rPr lang="en-US" sz="1450" b="0" dirty="0">
                <a:solidFill>
                  <a:srgbClr val="333333"/>
                </a:solidFill>
                <a:highlight>
                  <a:srgbClr val="FFFFFF"/>
                </a:highlight>
                <a:latin typeface="Arial"/>
                <a:cs typeface="Arial"/>
                <a:sym typeface="Arial"/>
              </a:rPr>
            </a:br>
            <a:r>
              <a:rPr lang="en-US" sz="1450" b="0" dirty="0">
                <a:solidFill>
                  <a:srgbClr val="333333"/>
                </a:solidFill>
                <a:highlight>
                  <a:srgbClr val="FFFFFF"/>
                </a:highlight>
                <a:latin typeface="Arial"/>
                <a:cs typeface="Arial"/>
                <a:sym typeface="Arial"/>
              </a:rPr>
              <a:t/>
            </a:r>
            <a:br>
              <a:rPr lang="en-US" sz="1450" b="0" dirty="0">
                <a:solidFill>
                  <a:srgbClr val="333333"/>
                </a:solidFill>
                <a:highlight>
                  <a:srgbClr val="FFFFFF"/>
                </a:highlight>
                <a:latin typeface="Arial"/>
                <a:cs typeface="Arial"/>
                <a:sym typeface="Arial"/>
              </a:rPr>
            </a:br>
            <a:r>
              <a:rPr lang="en-US" sz="1450" b="0" dirty="0">
                <a:solidFill>
                  <a:srgbClr val="333333"/>
                </a:solidFill>
                <a:highlight>
                  <a:srgbClr val="FFFFFF"/>
                </a:highlight>
                <a:latin typeface="Arial"/>
                <a:cs typeface="Arial"/>
                <a:sym typeface="Arial"/>
              </a:rPr>
              <a:t/>
            </a:r>
            <a:br>
              <a:rPr lang="en-US" sz="1450" b="0" dirty="0">
                <a:solidFill>
                  <a:srgbClr val="333333"/>
                </a:solidFill>
                <a:highlight>
                  <a:srgbClr val="FFFFFF"/>
                </a:highlight>
                <a:latin typeface="Arial"/>
                <a:cs typeface="Arial"/>
                <a:sym typeface="Arial"/>
              </a:rPr>
            </a:br>
            <a:r>
              <a:rPr lang="en-US" sz="1450" b="0" dirty="0">
                <a:solidFill>
                  <a:srgbClr val="333333"/>
                </a:solidFill>
                <a:highlight>
                  <a:srgbClr val="FFFFFF"/>
                </a:highlight>
                <a:latin typeface="Arial"/>
                <a:cs typeface="Arial"/>
                <a:sym typeface="Arial"/>
              </a:rPr>
              <a:t/>
            </a:r>
            <a:br>
              <a:rPr lang="en-US" sz="1450" b="0" dirty="0">
                <a:solidFill>
                  <a:srgbClr val="333333"/>
                </a:solidFill>
                <a:highlight>
                  <a:srgbClr val="FFFFFF"/>
                </a:highlight>
                <a:latin typeface="Arial"/>
                <a:cs typeface="Arial"/>
                <a:sym typeface="Arial"/>
              </a:rPr>
            </a:br>
            <a:endParaRPr sz="1450" b="0" dirty="0">
              <a:solidFill>
                <a:srgbClr val="333333"/>
              </a:solidFill>
              <a:highlight>
                <a:srgbClr val="FFFFFF"/>
              </a:highlight>
              <a:latin typeface="Arial"/>
              <a:cs typeface="Arial"/>
              <a:sym typeface="Arial"/>
            </a:endParaRPr>
          </a:p>
        </p:txBody>
      </p:sp>
      <p:sp>
        <p:nvSpPr>
          <p:cNvPr id="177" name="Google Shape;177;p27"/>
          <p:cNvSpPr txBox="1"/>
          <p:nvPr/>
        </p:nvSpPr>
        <p:spPr>
          <a:xfrm>
            <a:off x="171060" y="1100410"/>
            <a:ext cx="9076200" cy="923299"/>
          </a:xfrm>
          <a:prstGeom prst="rect">
            <a:avLst/>
          </a:prstGeom>
          <a:noFill/>
          <a:ln>
            <a:noFill/>
          </a:ln>
        </p:spPr>
        <p:txBody>
          <a:bodyPr spcFirstLastPara="1" wrap="square" lIns="91425" tIns="91425" rIns="91425" bIns="91425" anchor="t" anchorCtr="0">
            <a:spAutoFit/>
          </a:bodyPr>
          <a:lstStyle/>
          <a:p>
            <a:r>
              <a:rPr lang="en-US" sz="2800" b="1" i="0" dirty="0">
                <a:solidFill>
                  <a:srgbClr val="333333"/>
                </a:solidFill>
                <a:effectLst/>
                <a:latin typeface="Source Sans Variable"/>
              </a:rPr>
              <a:t>Process: How to Build an Empathy Map</a:t>
            </a:r>
          </a:p>
          <a:p>
            <a:pPr algn="l"/>
            <a:endParaRPr lang="en-US" sz="2000" b="1" i="0" dirty="0">
              <a:solidFill>
                <a:srgbClr val="333333"/>
              </a:solidFill>
              <a:effectLst/>
              <a:latin typeface="Source Sans Variable"/>
            </a:endParaRPr>
          </a:p>
        </p:txBody>
      </p:sp>
    </p:spTree>
    <p:extLst>
      <p:ext uri="{BB962C8B-B14F-4D97-AF65-F5344CB8AC3E}">
        <p14:creationId xmlns="" xmlns:p14="http://schemas.microsoft.com/office/powerpoint/2010/main" val="38288380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a:solidFill>
                  <a:srgbClr val="2B2B2B"/>
                </a:solidFill>
                <a:highlight>
                  <a:srgbClr val="F9F9F9"/>
                </a:highlight>
                <a:latin typeface="Arial"/>
                <a:ea typeface="Arial"/>
                <a:cs typeface="Arial"/>
                <a:sym typeface="Arial"/>
              </a:rPr>
              <a:t>Empathy Mapping Use Case</a:t>
            </a:r>
            <a:endParaRPr sz="280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a:solidFill>
                <a:srgbClr val="2B2B2B"/>
              </a:solidFill>
              <a:highlight>
                <a:srgbClr val="F9F9F9"/>
              </a:highlight>
              <a:latin typeface="Arial"/>
              <a:ea typeface="Arial"/>
              <a:cs typeface="Arial"/>
              <a:sym typeface="Arial"/>
            </a:endParaRPr>
          </a:p>
        </p:txBody>
      </p:sp>
      <p:pic>
        <p:nvPicPr>
          <p:cNvPr id="184" name="Google Shape;184;p28"/>
          <p:cNvPicPr preferRelativeResize="0"/>
          <p:nvPr/>
        </p:nvPicPr>
        <p:blipFill>
          <a:blip r:embed="rId3">
            <a:alphaModFix/>
          </a:blip>
          <a:stretch>
            <a:fillRect/>
          </a:stretch>
        </p:blipFill>
        <p:spPr>
          <a:xfrm>
            <a:off x="1706880" y="998220"/>
            <a:ext cx="6461760" cy="414527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Empathy Mapping Use Cases</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2" name="TextBox 1">
            <a:extLst>
              <a:ext uri="{FF2B5EF4-FFF2-40B4-BE49-F238E27FC236}">
                <a16:creationId xmlns="" xmlns:a16="http://schemas.microsoft.com/office/drawing/2014/main" id="{11008FF5-963A-AAE0-54AE-9DA1FEAFD7BA}"/>
              </a:ext>
            </a:extLst>
          </p:cNvPr>
          <p:cNvSpPr txBox="1"/>
          <p:nvPr/>
        </p:nvSpPr>
        <p:spPr>
          <a:xfrm>
            <a:off x="648182" y="1562582"/>
            <a:ext cx="7859210" cy="2893100"/>
          </a:xfrm>
          <a:prstGeom prst="rect">
            <a:avLst/>
          </a:prstGeom>
          <a:noFill/>
        </p:spPr>
        <p:txBody>
          <a:bodyPr wrap="square" rtlCol="0">
            <a:spAutoFit/>
          </a:bodyPr>
          <a:lstStyle/>
          <a:p>
            <a:r>
              <a:rPr lang="en-IN" dirty="0"/>
              <a:t>Empathy Maps </a:t>
            </a:r>
            <a:r>
              <a:rPr lang="en-US" dirty="0"/>
              <a:t>help in empathizing with users, stakeholders, or customers by visualizing their thoughts, feelings, and behaviors. Here are some use cases for empathy maps:</a:t>
            </a:r>
          </a:p>
          <a:p>
            <a:endParaRPr lang="en-US" dirty="0"/>
          </a:p>
          <a:p>
            <a:pPr marL="342900" indent="-342900">
              <a:buAutoNum type="arabicPeriod"/>
            </a:pPr>
            <a:r>
              <a:rPr lang="en-US" dirty="0"/>
              <a:t>Product Development</a:t>
            </a:r>
          </a:p>
          <a:p>
            <a:pPr marL="342900" indent="-342900">
              <a:buAutoNum type="arabicPeriod"/>
            </a:pPr>
            <a:r>
              <a:rPr lang="en-US" dirty="0"/>
              <a:t>Marketing and Advertising</a:t>
            </a:r>
          </a:p>
          <a:p>
            <a:pPr marL="342900" indent="-342900">
              <a:buAutoNum type="arabicPeriod"/>
            </a:pPr>
            <a:r>
              <a:rPr lang="en-US" dirty="0"/>
              <a:t>Customer Support and Service</a:t>
            </a:r>
          </a:p>
          <a:p>
            <a:pPr marL="342900" indent="-342900">
              <a:buAutoNum type="arabicPeriod"/>
            </a:pPr>
            <a:r>
              <a:rPr lang="en-US" dirty="0"/>
              <a:t>Human Resource and Employee Engagement</a:t>
            </a:r>
          </a:p>
          <a:p>
            <a:pPr marL="342900" indent="-342900">
              <a:buAutoNum type="arabicPeriod"/>
            </a:pPr>
            <a:r>
              <a:rPr lang="en-US" dirty="0"/>
              <a:t>Healthcare and Patient Experience</a:t>
            </a:r>
          </a:p>
          <a:p>
            <a:pPr marL="342900" indent="-342900">
              <a:buAutoNum type="arabicPeriod"/>
            </a:pPr>
            <a:r>
              <a:rPr lang="en-US" dirty="0"/>
              <a:t>Social work and Community Engagement</a:t>
            </a:r>
          </a:p>
          <a:p>
            <a:pPr marL="342900" indent="-342900">
              <a:buAutoNum type="arabicPeriod"/>
            </a:pPr>
            <a:r>
              <a:rPr lang="en-US" dirty="0"/>
              <a:t>User Research and Testing</a:t>
            </a:r>
          </a:p>
          <a:p>
            <a:pPr marL="342900" indent="-342900">
              <a:buAutoNum type="arabicPeriod"/>
            </a:pPr>
            <a:r>
              <a:rPr lang="en-US" dirty="0"/>
              <a:t>Business Strategy and Innovation</a:t>
            </a:r>
          </a:p>
          <a:p>
            <a:pPr marL="342900" indent="-342900">
              <a:buAutoNum type="arabicPeriod"/>
            </a:pPr>
            <a:r>
              <a:rPr lang="en-US" dirty="0"/>
              <a:t>Education and Training</a:t>
            </a:r>
          </a:p>
          <a:p>
            <a:endParaRPr lang="en-IN" dirty="0"/>
          </a:p>
        </p:txBody>
      </p:sp>
    </p:spTree>
    <p:extLst>
      <p:ext uri="{BB962C8B-B14F-4D97-AF65-F5344CB8AC3E}">
        <p14:creationId xmlns="" xmlns:p14="http://schemas.microsoft.com/office/powerpoint/2010/main" val="11189301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Journey Map</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3" name="TextBox 2">
            <a:extLst>
              <a:ext uri="{FF2B5EF4-FFF2-40B4-BE49-F238E27FC236}">
                <a16:creationId xmlns="" xmlns:a16="http://schemas.microsoft.com/office/drawing/2014/main" id="{F7FCE9A6-55FF-FE95-7D0D-76AD7D44ED4D}"/>
              </a:ext>
            </a:extLst>
          </p:cNvPr>
          <p:cNvSpPr txBox="1"/>
          <p:nvPr/>
        </p:nvSpPr>
        <p:spPr>
          <a:xfrm>
            <a:off x="388620" y="845820"/>
            <a:ext cx="7840980" cy="4408899"/>
          </a:xfrm>
          <a:prstGeom prst="rect">
            <a:avLst/>
          </a:prstGeom>
          <a:noFill/>
        </p:spPr>
        <p:txBody>
          <a:bodyPr wrap="square" rtlCol="0">
            <a:spAutoFit/>
          </a:bodyPr>
          <a:lstStyle/>
          <a:p>
            <a:pPr algn="just"/>
            <a:r>
              <a:rPr lang="en-US" b="0" i="0" dirty="0">
                <a:solidFill>
                  <a:schemeClr val="bg2"/>
                </a:solidFill>
                <a:effectLst/>
                <a:latin typeface="+mn-lt"/>
              </a:rPr>
              <a:t>What is a UIUX journey map?</a:t>
            </a:r>
          </a:p>
          <a:p>
            <a:pPr algn="just"/>
            <a:endParaRPr lang="en-US" b="0" i="0" dirty="0">
              <a:solidFill>
                <a:schemeClr val="bg2"/>
              </a:solidFill>
              <a:effectLst/>
              <a:latin typeface="+mn-lt"/>
            </a:endParaRPr>
          </a:p>
          <a:p>
            <a:pPr algn="just"/>
            <a:r>
              <a:rPr lang="en-US" b="0" i="0" dirty="0">
                <a:solidFill>
                  <a:schemeClr val="bg2"/>
                </a:solidFill>
                <a:effectLst/>
                <a:latin typeface="+mn-lt"/>
              </a:rPr>
              <a:t>A UIUX journey map is a visual representation of the steps a user takes when interacting with a product or service. It typically includes the user's goals, motivations, emotions, and pain points at each stage of the journey.</a:t>
            </a:r>
          </a:p>
          <a:p>
            <a:pPr algn="just"/>
            <a:endParaRPr lang="en-US" b="0" i="0" dirty="0">
              <a:solidFill>
                <a:schemeClr val="bg2"/>
              </a:solidFill>
              <a:effectLst/>
              <a:latin typeface="+mn-lt"/>
            </a:endParaRPr>
          </a:p>
          <a:p>
            <a:pPr algn="just"/>
            <a:r>
              <a:rPr lang="en-US" b="0" i="0" dirty="0">
                <a:solidFill>
                  <a:schemeClr val="bg2"/>
                </a:solidFill>
                <a:effectLst/>
                <a:latin typeface="+mn-lt"/>
              </a:rPr>
              <a:t>Why are UIUX journey maps </a:t>
            </a:r>
            <a:r>
              <a:rPr lang="en-US" sz="1450" dirty="0">
                <a:solidFill>
                  <a:schemeClr val="bg2"/>
                </a:solidFill>
                <a:highlight>
                  <a:srgbClr val="FFFFFF"/>
                </a:highlight>
                <a:latin typeface="+mn-lt"/>
              </a:rPr>
              <a:t>important</a:t>
            </a:r>
            <a:r>
              <a:rPr lang="en-US" b="0" i="0" dirty="0">
                <a:solidFill>
                  <a:schemeClr val="bg2"/>
                </a:solidFill>
                <a:effectLst/>
                <a:latin typeface="+mn-lt"/>
              </a:rPr>
              <a:t>?</a:t>
            </a:r>
          </a:p>
          <a:p>
            <a:pPr algn="just"/>
            <a:endParaRPr lang="en-US" b="0" i="0" dirty="0">
              <a:solidFill>
                <a:schemeClr val="bg2"/>
              </a:solidFill>
              <a:effectLst/>
              <a:latin typeface="+mn-lt"/>
            </a:endParaRPr>
          </a:p>
          <a:p>
            <a:pPr algn="just"/>
            <a:r>
              <a:rPr lang="en-US" b="0" i="0" dirty="0">
                <a:solidFill>
                  <a:schemeClr val="bg2"/>
                </a:solidFill>
                <a:effectLst/>
                <a:latin typeface="+mn-lt"/>
              </a:rPr>
              <a:t>UIUX journey maps are important because they can help you understand your users' needs, pain points, and motivations. This information can be used to improve the user experience of your product or service, making it more intuitive and user-friendly.</a:t>
            </a:r>
          </a:p>
          <a:p>
            <a:pPr algn="just"/>
            <a:endParaRPr lang="en-US" dirty="0">
              <a:solidFill>
                <a:schemeClr val="bg2"/>
              </a:solidFill>
              <a:latin typeface="+mn-lt"/>
            </a:endParaRPr>
          </a:p>
          <a:p>
            <a:pPr algn="l"/>
            <a:r>
              <a:rPr lang="en-US" dirty="0">
                <a:solidFill>
                  <a:schemeClr val="bg2"/>
                </a:solidFill>
                <a:latin typeface="+mn-lt"/>
              </a:rPr>
              <a:t>There are many benefits to using UIUX journey maps, including:</a:t>
            </a:r>
          </a:p>
          <a:p>
            <a:pPr algn="l">
              <a:buFont typeface="Arial" panose="020B0604020202020204" pitchFamily="34" charset="0"/>
              <a:buChar char="•"/>
            </a:pPr>
            <a:r>
              <a:rPr lang="en-US" dirty="0">
                <a:solidFill>
                  <a:schemeClr val="bg2"/>
                </a:solidFill>
                <a:latin typeface="+mn-lt"/>
              </a:rPr>
              <a:t>Improved understanding of your users</a:t>
            </a:r>
          </a:p>
          <a:p>
            <a:pPr algn="l">
              <a:buFont typeface="Arial" panose="020B0604020202020204" pitchFamily="34" charset="0"/>
              <a:buChar char="•"/>
            </a:pPr>
            <a:r>
              <a:rPr lang="en-US" dirty="0">
                <a:solidFill>
                  <a:schemeClr val="bg2"/>
                </a:solidFill>
                <a:latin typeface="+mn-lt"/>
              </a:rPr>
              <a:t>Identification of opportunities for improvement</a:t>
            </a:r>
          </a:p>
          <a:p>
            <a:pPr algn="l">
              <a:buFont typeface="Arial" panose="020B0604020202020204" pitchFamily="34" charset="0"/>
              <a:buChar char="•"/>
            </a:pPr>
            <a:r>
              <a:rPr lang="en-US" dirty="0">
                <a:solidFill>
                  <a:schemeClr val="bg2"/>
                </a:solidFill>
                <a:latin typeface="+mn-lt"/>
              </a:rPr>
              <a:t>Increased user satisfaction</a:t>
            </a:r>
          </a:p>
          <a:p>
            <a:pPr algn="l">
              <a:buFont typeface="Arial" panose="020B0604020202020204" pitchFamily="34" charset="0"/>
              <a:buChar char="•"/>
            </a:pPr>
            <a:r>
              <a:rPr lang="en-US" dirty="0">
                <a:solidFill>
                  <a:schemeClr val="bg2"/>
                </a:solidFill>
                <a:latin typeface="+mn-lt"/>
              </a:rPr>
              <a:t>Reduced costs</a:t>
            </a:r>
          </a:p>
          <a:p>
            <a:pPr algn="l">
              <a:buFont typeface="Arial" panose="020B0604020202020204" pitchFamily="34" charset="0"/>
              <a:buChar char="•"/>
            </a:pPr>
            <a:r>
              <a:rPr lang="en-US" dirty="0">
                <a:solidFill>
                  <a:schemeClr val="bg2"/>
                </a:solidFill>
                <a:latin typeface="+mn-lt"/>
              </a:rPr>
              <a:t>Increased sales</a:t>
            </a:r>
          </a:p>
          <a:p>
            <a:pPr algn="just"/>
            <a:endParaRPr lang="en-US" dirty="0">
              <a:solidFill>
                <a:schemeClr val="bg2"/>
              </a:solidFill>
              <a:latin typeface="+mn-lt"/>
            </a:endParaRPr>
          </a:p>
          <a:p>
            <a:pPr algn="just"/>
            <a:endParaRPr lang="en-IN" dirty="0">
              <a:solidFill>
                <a:schemeClr val="bg2"/>
              </a:solidFill>
              <a:latin typeface="+mn-lt"/>
            </a:endParaRPr>
          </a:p>
        </p:txBody>
      </p:sp>
    </p:spTree>
    <p:extLst>
      <p:ext uri="{BB962C8B-B14F-4D97-AF65-F5344CB8AC3E}">
        <p14:creationId xmlns="" xmlns:p14="http://schemas.microsoft.com/office/powerpoint/2010/main" val="28905724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Journey Map</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3" name="TextBox 2">
            <a:extLst>
              <a:ext uri="{FF2B5EF4-FFF2-40B4-BE49-F238E27FC236}">
                <a16:creationId xmlns="" xmlns:a16="http://schemas.microsoft.com/office/drawing/2014/main" id="{F7FCE9A6-55FF-FE95-7D0D-76AD7D44ED4D}"/>
              </a:ext>
            </a:extLst>
          </p:cNvPr>
          <p:cNvSpPr txBox="1"/>
          <p:nvPr/>
        </p:nvSpPr>
        <p:spPr>
          <a:xfrm>
            <a:off x="388620" y="845820"/>
            <a:ext cx="7840980" cy="3539430"/>
          </a:xfrm>
          <a:prstGeom prst="rect">
            <a:avLst/>
          </a:prstGeom>
          <a:noFill/>
        </p:spPr>
        <p:txBody>
          <a:bodyPr wrap="square" rtlCol="0">
            <a:spAutoFit/>
          </a:bodyPr>
          <a:lstStyle/>
          <a:p>
            <a:pPr algn="l"/>
            <a:r>
              <a:rPr lang="en-US" dirty="0">
                <a:solidFill>
                  <a:schemeClr val="bg2"/>
                </a:solidFill>
                <a:latin typeface="+mn-lt"/>
              </a:rPr>
              <a:t>There are many different ways to create a UIUX journey map. However, the basic steps involved are:</a:t>
            </a:r>
          </a:p>
          <a:p>
            <a:pPr algn="l"/>
            <a:endParaRPr lang="en-US" dirty="0">
              <a:solidFill>
                <a:schemeClr val="bg2"/>
              </a:solidFill>
              <a:latin typeface="+mn-lt"/>
            </a:endParaRPr>
          </a:p>
          <a:p>
            <a:pPr algn="l">
              <a:buFont typeface="+mj-lt"/>
              <a:buAutoNum type="arabicPeriod"/>
            </a:pPr>
            <a:r>
              <a:rPr lang="en-US" dirty="0">
                <a:solidFill>
                  <a:schemeClr val="bg2"/>
                </a:solidFill>
                <a:latin typeface="+mn-lt"/>
              </a:rPr>
              <a:t>Identify your target users.</a:t>
            </a:r>
          </a:p>
          <a:p>
            <a:pPr algn="l">
              <a:buFont typeface="+mj-lt"/>
              <a:buAutoNum type="arabicPeriod"/>
            </a:pPr>
            <a:r>
              <a:rPr lang="en-US" dirty="0">
                <a:solidFill>
                  <a:schemeClr val="bg2"/>
                </a:solidFill>
                <a:latin typeface="+mn-lt"/>
              </a:rPr>
              <a:t>Gather data about your users' needs, pain points, and motivations.</a:t>
            </a:r>
          </a:p>
          <a:p>
            <a:pPr algn="l">
              <a:buFont typeface="+mj-lt"/>
              <a:buAutoNum type="arabicPeriod"/>
            </a:pPr>
            <a:r>
              <a:rPr lang="en-US" dirty="0">
                <a:solidFill>
                  <a:schemeClr val="bg2"/>
                </a:solidFill>
                <a:latin typeface="+mn-lt"/>
              </a:rPr>
              <a:t>Map out the user's journey.</a:t>
            </a:r>
          </a:p>
          <a:p>
            <a:pPr algn="l">
              <a:buFont typeface="+mj-lt"/>
              <a:buAutoNum type="arabicPeriod"/>
            </a:pPr>
            <a:r>
              <a:rPr lang="en-US" dirty="0">
                <a:solidFill>
                  <a:schemeClr val="bg2"/>
                </a:solidFill>
                <a:latin typeface="+mn-lt"/>
              </a:rPr>
              <a:t>Analyze the data and identify opportunities for improvement.</a:t>
            </a:r>
          </a:p>
          <a:p>
            <a:pPr algn="l">
              <a:buFont typeface="+mj-lt"/>
              <a:buAutoNum type="arabicPeriod"/>
            </a:pPr>
            <a:r>
              <a:rPr lang="en-US" dirty="0">
                <a:solidFill>
                  <a:schemeClr val="bg2"/>
                </a:solidFill>
                <a:latin typeface="+mn-lt"/>
              </a:rPr>
              <a:t>Implement changes to improve the user experience</a:t>
            </a:r>
          </a:p>
          <a:p>
            <a:pPr algn="l">
              <a:buFont typeface="+mj-lt"/>
              <a:buAutoNum type="arabicPeriod"/>
            </a:pPr>
            <a:endParaRPr lang="en-US" dirty="0">
              <a:solidFill>
                <a:schemeClr val="bg2"/>
              </a:solidFill>
              <a:latin typeface="+mn-lt"/>
            </a:endParaRPr>
          </a:p>
          <a:p>
            <a:pPr algn="l"/>
            <a:r>
              <a:rPr lang="en-US" dirty="0">
                <a:solidFill>
                  <a:schemeClr val="bg2"/>
                </a:solidFill>
                <a:latin typeface="+mn-lt"/>
              </a:rPr>
              <a:t>Here are some examples of UIUX journey maps from different industries:</a:t>
            </a:r>
          </a:p>
          <a:p>
            <a:pPr algn="l">
              <a:buFont typeface="Arial" panose="020B0604020202020204" pitchFamily="34" charset="0"/>
              <a:buChar char="•"/>
            </a:pPr>
            <a:r>
              <a:rPr lang="en-US" dirty="0">
                <a:solidFill>
                  <a:schemeClr val="bg2"/>
                </a:solidFill>
                <a:latin typeface="+mn-lt"/>
              </a:rPr>
              <a:t>A customer journey map for an e-commerce website.</a:t>
            </a:r>
          </a:p>
          <a:p>
            <a:pPr algn="l">
              <a:buFont typeface="Arial" panose="020B0604020202020204" pitchFamily="34" charset="0"/>
              <a:buChar char="•"/>
            </a:pPr>
            <a:r>
              <a:rPr lang="en-US" dirty="0">
                <a:solidFill>
                  <a:schemeClr val="bg2"/>
                </a:solidFill>
                <a:latin typeface="+mn-lt"/>
              </a:rPr>
              <a:t>An employee journey map for a software company.</a:t>
            </a:r>
          </a:p>
          <a:p>
            <a:pPr algn="l">
              <a:buFont typeface="Arial" panose="020B0604020202020204" pitchFamily="34" charset="0"/>
              <a:buChar char="•"/>
            </a:pPr>
            <a:r>
              <a:rPr lang="en-US" dirty="0">
                <a:solidFill>
                  <a:schemeClr val="bg2"/>
                </a:solidFill>
                <a:latin typeface="+mn-lt"/>
              </a:rPr>
              <a:t>A partner journey map for a marketing agency.</a:t>
            </a:r>
          </a:p>
          <a:p>
            <a:pPr algn="l">
              <a:buFont typeface="Arial" panose="020B0604020202020204" pitchFamily="34" charset="0"/>
              <a:buChar char="•"/>
            </a:pPr>
            <a:r>
              <a:rPr lang="en-US" dirty="0">
                <a:solidFill>
                  <a:schemeClr val="bg2"/>
                </a:solidFill>
                <a:latin typeface="+mn-lt"/>
              </a:rPr>
              <a:t>A supplier journey map for a manufacturing company.</a:t>
            </a:r>
          </a:p>
          <a:p>
            <a:pPr algn="l"/>
            <a:endParaRPr lang="en-US" dirty="0">
              <a:solidFill>
                <a:schemeClr val="bg2"/>
              </a:solidFill>
              <a:latin typeface="+mn-lt"/>
            </a:endParaRPr>
          </a:p>
          <a:p>
            <a:pPr algn="just"/>
            <a:endParaRPr lang="en-IN" dirty="0">
              <a:solidFill>
                <a:schemeClr val="bg2"/>
              </a:solidFill>
              <a:latin typeface="+mn-lt"/>
            </a:endParaRPr>
          </a:p>
        </p:txBody>
      </p:sp>
    </p:spTree>
    <p:extLst>
      <p:ext uri="{BB962C8B-B14F-4D97-AF65-F5344CB8AC3E}">
        <p14:creationId xmlns="" xmlns:p14="http://schemas.microsoft.com/office/powerpoint/2010/main" val="15382789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Journey Map</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198" name="Google Shape;198;p30"/>
          <p:cNvSpPr txBox="1"/>
          <p:nvPr/>
        </p:nvSpPr>
        <p:spPr>
          <a:xfrm>
            <a:off x="51000" y="681350"/>
            <a:ext cx="9093000" cy="4545900"/>
          </a:xfrm>
          <a:prstGeom prst="rect">
            <a:avLst/>
          </a:prstGeom>
          <a:noFill/>
          <a:ln>
            <a:noFill/>
          </a:ln>
        </p:spPr>
        <p:txBody>
          <a:bodyPr spcFirstLastPara="1" wrap="square" lIns="91425" tIns="91425" rIns="91425" bIns="91425" anchor="t" anchorCtr="0">
            <a:spAutoFit/>
          </a:bodyPr>
          <a:lstStyle/>
          <a:p>
            <a:pPr marL="381000" lvl="0" indent="0" algn="l" rtl="0">
              <a:lnSpc>
                <a:spcPct val="100000"/>
              </a:lnSpc>
              <a:spcBef>
                <a:spcPts val="1400"/>
              </a:spcBef>
              <a:spcAft>
                <a:spcPts val="0"/>
              </a:spcAft>
              <a:buNone/>
            </a:pPr>
            <a:r>
              <a:rPr lang="en" b="1" dirty="0">
                <a:solidFill>
                  <a:srgbClr val="333333"/>
                </a:solidFill>
                <a:highlight>
                  <a:srgbClr val="FFFFFF"/>
                </a:highlight>
              </a:rPr>
              <a:t>Characteristics:</a:t>
            </a:r>
            <a:endParaRPr b="1" dirty="0">
              <a:solidFill>
                <a:srgbClr val="333333"/>
              </a:solidFill>
              <a:highlight>
                <a:srgbClr val="FFFFFF"/>
              </a:highlight>
            </a:endParaRPr>
          </a:p>
          <a:p>
            <a:pPr marL="838200" lvl="0" indent="-317500" algn="l" rtl="0">
              <a:lnSpc>
                <a:spcPct val="100000"/>
              </a:lnSpc>
              <a:spcBef>
                <a:spcPts val="1400"/>
              </a:spcBef>
              <a:spcAft>
                <a:spcPts val="0"/>
              </a:spcAft>
              <a:buClr>
                <a:srgbClr val="333333"/>
              </a:buClr>
              <a:buSzPts val="1400"/>
              <a:buChar char="●"/>
            </a:pPr>
            <a:r>
              <a:rPr lang="en" dirty="0">
                <a:solidFill>
                  <a:srgbClr val="333333"/>
                </a:solidFill>
                <a:highlight>
                  <a:srgbClr val="FFFFFF"/>
                </a:highlight>
              </a:rPr>
              <a:t>The map is tied to a specific product or service.</a:t>
            </a:r>
            <a:endParaRPr dirty="0">
              <a:solidFill>
                <a:srgbClr val="333333"/>
              </a:solidFill>
              <a:highlight>
                <a:srgbClr val="FFFFFF"/>
              </a:highlight>
            </a:endParaRPr>
          </a:p>
          <a:p>
            <a:pPr marL="838200" lvl="0" indent="-317500" algn="l" rtl="0">
              <a:lnSpc>
                <a:spcPct val="100000"/>
              </a:lnSpc>
              <a:spcBef>
                <a:spcPts val="0"/>
              </a:spcBef>
              <a:spcAft>
                <a:spcPts val="0"/>
              </a:spcAft>
              <a:buClr>
                <a:srgbClr val="333333"/>
              </a:buClr>
              <a:buSzPts val="1400"/>
              <a:buChar char="●"/>
            </a:pPr>
            <a:r>
              <a:rPr lang="en" dirty="0">
                <a:solidFill>
                  <a:srgbClr val="333333"/>
                </a:solidFill>
                <a:highlight>
                  <a:srgbClr val="FFFFFF"/>
                </a:highlight>
              </a:rPr>
              <a:t>It is split into 4 swim lanes: phases, actions, thoughts, mindsets/emotions.</a:t>
            </a:r>
            <a:endParaRPr dirty="0">
              <a:solidFill>
                <a:srgbClr val="333333"/>
              </a:solidFill>
              <a:highlight>
                <a:srgbClr val="FFFFFF"/>
              </a:highlight>
            </a:endParaRPr>
          </a:p>
          <a:p>
            <a:pPr marL="838200" lvl="0" indent="-317500" algn="l" rtl="0">
              <a:lnSpc>
                <a:spcPct val="100000"/>
              </a:lnSpc>
              <a:spcBef>
                <a:spcPts val="0"/>
              </a:spcBef>
              <a:spcAft>
                <a:spcPts val="0"/>
              </a:spcAft>
              <a:buClr>
                <a:srgbClr val="333333"/>
              </a:buClr>
              <a:buSzPts val="1400"/>
              <a:buChar char="●"/>
            </a:pPr>
            <a:r>
              <a:rPr lang="en" dirty="0">
                <a:solidFill>
                  <a:srgbClr val="333333"/>
                </a:solidFill>
                <a:highlight>
                  <a:srgbClr val="FFFFFF"/>
                </a:highlight>
              </a:rPr>
              <a:t>It reflects the user’s perspective:</a:t>
            </a:r>
            <a:endParaRPr dirty="0">
              <a:solidFill>
                <a:srgbClr val="333333"/>
              </a:solidFill>
              <a:highlight>
                <a:srgbClr val="FFFFFF"/>
              </a:highlight>
            </a:endParaRPr>
          </a:p>
          <a:p>
            <a:pPr marL="1295400" lvl="1" indent="-317500" algn="l" rtl="0">
              <a:lnSpc>
                <a:spcPct val="100000"/>
              </a:lnSpc>
              <a:spcBef>
                <a:spcPts val="0"/>
              </a:spcBef>
              <a:spcAft>
                <a:spcPts val="0"/>
              </a:spcAft>
              <a:buClr>
                <a:srgbClr val="333333"/>
              </a:buClr>
              <a:buSzPts val="1400"/>
              <a:buChar char="○"/>
            </a:pPr>
            <a:r>
              <a:rPr lang="en" dirty="0">
                <a:solidFill>
                  <a:srgbClr val="333333"/>
                </a:solidFill>
                <a:highlight>
                  <a:srgbClr val="FFFFFF"/>
                </a:highlight>
              </a:rPr>
              <a:t>Including her mindset, thoughts, and emotions</a:t>
            </a:r>
            <a:endParaRPr dirty="0">
              <a:solidFill>
                <a:srgbClr val="333333"/>
              </a:solidFill>
              <a:highlight>
                <a:srgbClr val="FFFFFF"/>
              </a:highlight>
            </a:endParaRPr>
          </a:p>
          <a:p>
            <a:pPr marL="1295400" lvl="1" indent="-317500" algn="l" rtl="0">
              <a:lnSpc>
                <a:spcPct val="100000"/>
              </a:lnSpc>
              <a:spcBef>
                <a:spcPts val="0"/>
              </a:spcBef>
              <a:spcAft>
                <a:spcPts val="0"/>
              </a:spcAft>
              <a:buClr>
                <a:srgbClr val="333333"/>
              </a:buClr>
              <a:buSzPts val="1400"/>
              <a:buChar char="○"/>
            </a:pPr>
            <a:r>
              <a:rPr lang="en" dirty="0">
                <a:solidFill>
                  <a:srgbClr val="333333"/>
                </a:solidFill>
                <a:highlight>
                  <a:srgbClr val="FFFFFF"/>
                </a:highlight>
              </a:rPr>
              <a:t>Leaving out most process details</a:t>
            </a:r>
            <a:endParaRPr dirty="0">
              <a:solidFill>
                <a:srgbClr val="333333"/>
              </a:solidFill>
              <a:highlight>
                <a:srgbClr val="FFFFFF"/>
              </a:highlight>
            </a:endParaRPr>
          </a:p>
          <a:p>
            <a:pPr marL="838200" lvl="0" indent="-317500" algn="l" rtl="0">
              <a:lnSpc>
                <a:spcPct val="100000"/>
              </a:lnSpc>
              <a:spcBef>
                <a:spcPts val="0"/>
              </a:spcBef>
              <a:spcAft>
                <a:spcPts val="0"/>
              </a:spcAft>
              <a:buClr>
                <a:srgbClr val="333333"/>
              </a:buClr>
              <a:buSzPts val="1400"/>
              <a:buChar char="●"/>
            </a:pPr>
            <a:r>
              <a:rPr lang="en" dirty="0">
                <a:solidFill>
                  <a:srgbClr val="333333"/>
                </a:solidFill>
                <a:highlight>
                  <a:srgbClr val="FFFFFF"/>
                </a:highlight>
              </a:rPr>
              <a:t>It is chronological.</a:t>
            </a:r>
            <a:endParaRPr dirty="0">
              <a:solidFill>
                <a:srgbClr val="333333"/>
              </a:solidFill>
              <a:highlight>
                <a:srgbClr val="FFFFFF"/>
              </a:highlight>
            </a:endParaRPr>
          </a:p>
          <a:p>
            <a:pPr marL="838200" lvl="0" indent="-317500" algn="l" rtl="0">
              <a:lnSpc>
                <a:spcPct val="100000"/>
              </a:lnSpc>
              <a:spcBef>
                <a:spcPts val="0"/>
              </a:spcBef>
              <a:spcAft>
                <a:spcPts val="0"/>
              </a:spcAft>
              <a:buClr>
                <a:srgbClr val="333333"/>
              </a:buClr>
              <a:buSzPts val="1400"/>
              <a:buChar char="●"/>
            </a:pPr>
            <a:r>
              <a:rPr lang="en" dirty="0">
                <a:solidFill>
                  <a:srgbClr val="333333"/>
                </a:solidFill>
                <a:highlight>
                  <a:srgbClr val="FFFFFF"/>
                </a:highlight>
              </a:rPr>
              <a:t>There is one map per persona/user type (1:1 mapping).</a:t>
            </a:r>
            <a:endParaRPr dirty="0">
              <a:solidFill>
                <a:srgbClr val="333333"/>
              </a:solidFill>
              <a:highlight>
                <a:srgbClr val="FFFFFF"/>
              </a:highlight>
            </a:endParaRPr>
          </a:p>
          <a:p>
            <a:pPr marL="381000" lvl="0" indent="0" algn="l" rtl="0">
              <a:lnSpc>
                <a:spcPct val="100000"/>
              </a:lnSpc>
              <a:spcBef>
                <a:spcPts val="2300"/>
              </a:spcBef>
              <a:spcAft>
                <a:spcPts val="0"/>
              </a:spcAft>
              <a:buNone/>
            </a:pPr>
            <a:r>
              <a:rPr lang="en" b="1" dirty="0">
                <a:solidFill>
                  <a:srgbClr val="333333"/>
                </a:solidFill>
                <a:highlight>
                  <a:srgbClr val="FFFFFF"/>
                </a:highlight>
              </a:rPr>
              <a:t>Why use it:</a:t>
            </a:r>
            <a:endParaRPr b="1" dirty="0">
              <a:solidFill>
                <a:srgbClr val="333333"/>
              </a:solidFill>
              <a:highlight>
                <a:srgbClr val="FFFFFF"/>
              </a:highlight>
            </a:endParaRPr>
          </a:p>
          <a:p>
            <a:pPr marL="838200" lvl="0" indent="-317500" algn="l" rtl="0">
              <a:lnSpc>
                <a:spcPct val="100000"/>
              </a:lnSpc>
              <a:spcBef>
                <a:spcPts val="1400"/>
              </a:spcBef>
              <a:spcAft>
                <a:spcPts val="0"/>
              </a:spcAft>
              <a:buClr>
                <a:srgbClr val="333333"/>
              </a:buClr>
              <a:buSzPts val="1400"/>
              <a:buChar char="●"/>
            </a:pPr>
            <a:r>
              <a:rPr lang="en" dirty="0">
                <a:solidFill>
                  <a:srgbClr val="333333"/>
                </a:solidFill>
                <a:highlight>
                  <a:srgbClr val="FFFFFF"/>
                </a:highlight>
              </a:rPr>
              <a:t>To pinpoint specific customer journey touchpoints that cause pain or delight</a:t>
            </a:r>
            <a:endParaRPr dirty="0">
              <a:solidFill>
                <a:srgbClr val="333333"/>
              </a:solidFill>
              <a:highlight>
                <a:srgbClr val="FFFFFF"/>
              </a:highlight>
            </a:endParaRPr>
          </a:p>
          <a:p>
            <a:pPr marL="838200" lvl="0" indent="-317500" algn="l" rtl="0">
              <a:lnSpc>
                <a:spcPct val="100000"/>
              </a:lnSpc>
              <a:spcBef>
                <a:spcPts val="0"/>
              </a:spcBef>
              <a:spcAft>
                <a:spcPts val="0"/>
              </a:spcAft>
              <a:buClr>
                <a:srgbClr val="333333"/>
              </a:buClr>
              <a:buSzPts val="1400"/>
              <a:buChar char="●"/>
            </a:pPr>
            <a:r>
              <a:rPr lang="en" dirty="0">
                <a:solidFill>
                  <a:srgbClr val="333333"/>
                </a:solidFill>
                <a:highlight>
                  <a:srgbClr val="FFFFFF"/>
                </a:highlight>
              </a:rPr>
              <a:t>To break down silos to create one shared, organization-wide understanding of the customer journey</a:t>
            </a:r>
            <a:endParaRPr dirty="0">
              <a:solidFill>
                <a:srgbClr val="333333"/>
              </a:solidFill>
              <a:highlight>
                <a:srgbClr val="FFFFFF"/>
              </a:highlight>
            </a:endParaRPr>
          </a:p>
          <a:p>
            <a:pPr marL="838200" lvl="0" indent="-317500" algn="l" rtl="0">
              <a:lnSpc>
                <a:spcPct val="100000"/>
              </a:lnSpc>
              <a:spcBef>
                <a:spcPts val="0"/>
              </a:spcBef>
              <a:spcAft>
                <a:spcPts val="0"/>
              </a:spcAft>
              <a:buClr>
                <a:srgbClr val="333333"/>
              </a:buClr>
              <a:buSzPts val="1400"/>
              <a:buChar char="●"/>
            </a:pPr>
            <a:r>
              <a:rPr lang="en" dirty="0">
                <a:solidFill>
                  <a:srgbClr val="333333"/>
                </a:solidFill>
                <a:highlight>
                  <a:srgbClr val="FFFFFF"/>
                </a:highlight>
              </a:rPr>
              <a:t>To assign ownership of key touchpoints in the journey to internal departments</a:t>
            </a:r>
            <a:endParaRPr dirty="0">
              <a:solidFill>
                <a:srgbClr val="333333"/>
              </a:solidFill>
              <a:highlight>
                <a:srgbClr val="FFFFFF"/>
              </a:highlight>
            </a:endParaRPr>
          </a:p>
          <a:p>
            <a:pPr marL="381000" lvl="0" indent="0" algn="l" rtl="0">
              <a:lnSpc>
                <a:spcPct val="100000"/>
              </a:lnSpc>
              <a:spcBef>
                <a:spcPts val="2300"/>
              </a:spcBef>
              <a:spcAft>
                <a:spcPts val="0"/>
              </a:spcAft>
              <a:buNone/>
            </a:pPr>
            <a:r>
              <a:rPr lang="en" b="1" dirty="0">
                <a:solidFill>
                  <a:srgbClr val="333333"/>
                </a:solidFill>
                <a:highlight>
                  <a:srgbClr val="FFFFFF"/>
                </a:highlight>
              </a:rPr>
              <a:t>When to use it:</a:t>
            </a:r>
            <a:endParaRPr b="1" dirty="0">
              <a:solidFill>
                <a:srgbClr val="333333"/>
              </a:solidFill>
              <a:highlight>
                <a:srgbClr val="FFFFFF"/>
              </a:highlight>
            </a:endParaRPr>
          </a:p>
          <a:p>
            <a:pPr marL="838200" lvl="0" indent="-317500" algn="l" rtl="0">
              <a:lnSpc>
                <a:spcPct val="100000"/>
              </a:lnSpc>
              <a:spcBef>
                <a:spcPts val="1400"/>
              </a:spcBef>
              <a:spcAft>
                <a:spcPts val="0"/>
              </a:spcAft>
              <a:buClr>
                <a:srgbClr val="333333"/>
              </a:buClr>
              <a:buSzPts val="1400"/>
              <a:buChar char="●"/>
            </a:pPr>
            <a:r>
              <a:rPr lang="en" dirty="0">
                <a:solidFill>
                  <a:srgbClr val="333333"/>
                </a:solidFill>
                <a:highlight>
                  <a:srgbClr val="FFFFFF"/>
                </a:highlight>
              </a:rPr>
              <a:t>At any point in the design process, as a reference point amongst a team throughout a product design cycle</a:t>
            </a:r>
            <a:endParaRPr dirty="0">
              <a:solidFill>
                <a:srgbClr val="333333"/>
              </a:solidFill>
              <a:highlight>
                <a:srgbClr val="FFFFFF"/>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ctrTitle"/>
          </p:nvPr>
        </p:nvSpPr>
        <p:spPr>
          <a:xfrm>
            <a:off x="0" y="-15913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Journey Map</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190" name="Google Shape;190;p29"/>
          <p:cNvSpPr txBox="1"/>
          <p:nvPr/>
        </p:nvSpPr>
        <p:spPr>
          <a:xfrm>
            <a:off x="228600" y="473570"/>
            <a:ext cx="8915400" cy="1109700"/>
          </a:xfrm>
          <a:prstGeom prst="rect">
            <a:avLst/>
          </a:prstGeom>
          <a:noFill/>
          <a:ln>
            <a:noFill/>
          </a:ln>
        </p:spPr>
        <p:txBody>
          <a:bodyPr spcFirstLastPara="1" wrap="square" lIns="91425" tIns="91425" rIns="91425" bIns="91425" anchor="t" anchorCtr="0">
            <a:spAutoFit/>
          </a:bodyPr>
          <a:lstStyle/>
          <a:p>
            <a:pPr marL="0" lvl="0" indent="0" algn="l" rtl="0">
              <a:lnSpc>
                <a:spcPct val="208636"/>
              </a:lnSpc>
              <a:spcBef>
                <a:spcPts val="0"/>
              </a:spcBef>
              <a:spcAft>
                <a:spcPts val="0"/>
              </a:spcAft>
              <a:buNone/>
            </a:pPr>
            <a:r>
              <a:rPr lang="en" sz="1650" b="1" dirty="0">
                <a:solidFill>
                  <a:srgbClr val="333333"/>
                </a:solidFill>
                <a:highlight>
                  <a:srgbClr val="FFFFFF"/>
                </a:highlight>
              </a:rPr>
              <a:t>Customer journey maps</a:t>
            </a:r>
            <a:r>
              <a:rPr lang="en" sz="1650" dirty="0">
                <a:solidFill>
                  <a:srgbClr val="333333"/>
                </a:solidFill>
                <a:highlight>
                  <a:srgbClr val="FFFFFF"/>
                </a:highlight>
              </a:rPr>
              <a:t> focus on a specific customer’s interaction with a product or service.</a:t>
            </a:r>
            <a:endParaRPr sz="1650" dirty="0">
              <a:solidFill>
                <a:srgbClr val="333333"/>
              </a:solidFill>
              <a:highlight>
                <a:srgbClr val="FFFFFF"/>
              </a:highlight>
            </a:endParaRPr>
          </a:p>
          <a:p>
            <a:pPr marL="0" lvl="0" indent="0" algn="l" rtl="0">
              <a:lnSpc>
                <a:spcPct val="115000"/>
              </a:lnSpc>
              <a:spcBef>
                <a:spcPts val="1400"/>
              </a:spcBef>
              <a:spcAft>
                <a:spcPts val="0"/>
              </a:spcAft>
              <a:buNone/>
            </a:pPr>
            <a:endParaRPr dirty="0"/>
          </a:p>
        </p:txBody>
      </p:sp>
      <p:pic>
        <p:nvPicPr>
          <p:cNvPr id="191" name="Google Shape;191;p29"/>
          <p:cNvPicPr preferRelativeResize="0"/>
          <p:nvPr/>
        </p:nvPicPr>
        <p:blipFill>
          <a:blip r:embed="rId3">
            <a:alphaModFix/>
          </a:blip>
          <a:stretch>
            <a:fillRect/>
          </a:stretch>
        </p:blipFill>
        <p:spPr>
          <a:xfrm>
            <a:off x="1092074" y="1028420"/>
            <a:ext cx="6760453" cy="3790870"/>
          </a:xfrm>
          <a:prstGeom prst="rect">
            <a:avLst/>
          </a:prstGeom>
          <a:noFill/>
          <a:ln>
            <a:noFill/>
          </a:ln>
        </p:spPr>
      </p:pic>
      <p:sp>
        <p:nvSpPr>
          <p:cNvPr id="2" name="TextBox 1">
            <a:extLst>
              <a:ext uri="{FF2B5EF4-FFF2-40B4-BE49-F238E27FC236}">
                <a16:creationId xmlns="" xmlns:a16="http://schemas.microsoft.com/office/drawing/2014/main" id="{8CE74ED6-63D0-4EDC-789B-E75AE8D86B68}"/>
              </a:ext>
            </a:extLst>
          </p:cNvPr>
          <p:cNvSpPr txBox="1"/>
          <p:nvPr/>
        </p:nvSpPr>
        <p:spPr>
          <a:xfrm>
            <a:off x="0" y="4690977"/>
            <a:ext cx="9144001" cy="523220"/>
          </a:xfrm>
          <a:prstGeom prst="rect">
            <a:avLst/>
          </a:prstGeom>
          <a:noFill/>
        </p:spPr>
        <p:txBody>
          <a:bodyPr wrap="square" rtlCol="0">
            <a:spAutoFit/>
          </a:bodyPr>
          <a:lstStyle/>
          <a:p>
            <a:r>
              <a:rPr lang="en-IN" dirty="0"/>
              <a:t>https://github.com/rahul-thakoor/guides/blob/master/src/pages/user-experience-research/customer-journey-maps/index.md</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Employee Journey Map</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198" name="Google Shape;198;p30"/>
          <p:cNvSpPr txBox="1"/>
          <p:nvPr/>
        </p:nvSpPr>
        <p:spPr>
          <a:xfrm>
            <a:off x="51000" y="887090"/>
            <a:ext cx="9093000" cy="5319375"/>
          </a:xfrm>
          <a:prstGeom prst="rect">
            <a:avLst/>
          </a:prstGeom>
          <a:noFill/>
          <a:ln>
            <a:noFill/>
          </a:ln>
        </p:spPr>
        <p:txBody>
          <a:bodyPr spcFirstLastPara="1" wrap="square" lIns="91425" tIns="91425" rIns="91425" bIns="91425" anchor="t" anchorCtr="0">
            <a:spAutoFit/>
          </a:bodyPr>
          <a:lstStyle/>
          <a:p>
            <a:pPr algn="l"/>
            <a:endParaRPr lang="en-US" b="0" i="0" dirty="0">
              <a:solidFill>
                <a:schemeClr val="bg2"/>
              </a:solidFill>
              <a:effectLst/>
              <a:latin typeface="+mj-lt"/>
            </a:endParaRPr>
          </a:p>
          <a:p>
            <a:pPr algn="l">
              <a:lnSpc>
                <a:spcPct val="150000"/>
              </a:lnSpc>
            </a:pPr>
            <a:r>
              <a:rPr lang="en-US" b="0" i="0" dirty="0">
                <a:solidFill>
                  <a:schemeClr val="bg2"/>
                </a:solidFill>
                <a:effectLst/>
                <a:latin typeface="+mj-lt"/>
              </a:rPr>
              <a:t>An employee journey map is a visual representation of the steps an employee takes throughout their entire employment lifecycle, from the initial job application to their eventual departure. It typically includes the employee's goals, motivations, emotions, and pain points at each stage of the journey.</a:t>
            </a:r>
          </a:p>
          <a:p>
            <a:pPr algn="l">
              <a:lnSpc>
                <a:spcPct val="150000"/>
              </a:lnSpc>
            </a:pPr>
            <a:r>
              <a:rPr lang="en-US" b="0" i="0" dirty="0">
                <a:solidFill>
                  <a:schemeClr val="bg2"/>
                </a:solidFill>
                <a:effectLst/>
                <a:latin typeface="+mj-lt"/>
              </a:rPr>
              <a:t>The employee journey map can be divided into several stages, including:</a:t>
            </a:r>
          </a:p>
          <a:p>
            <a:pPr algn="l">
              <a:lnSpc>
                <a:spcPct val="150000"/>
              </a:lnSpc>
            </a:pPr>
            <a:endParaRPr lang="en-US" dirty="0">
              <a:solidFill>
                <a:schemeClr val="bg2"/>
              </a:solidFill>
              <a:latin typeface="+mj-lt"/>
            </a:endParaRPr>
          </a:p>
          <a:p>
            <a:pPr marL="285750" indent="-285750" algn="l">
              <a:lnSpc>
                <a:spcPct val="150000"/>
              </a:lnSpc>
              <a:buFont typeface="Arial" panose="020B0604020202020204" pitchFamily="34" charset="0"/>
              <a:buChar char="•"/>
            </a:pPr>
            <a:r>
              <a:rPr lang="en-IN" dirty="0">
                <a:solidFill>
                  <a:schemeClr val="bg2"/>
                </a:solidFill>
                <a:latin typeface="+mj-lt"/>
              </a:rPr>
              <a:t>Attraction</a:t>
            </a:r>
            <a:endParaRPr lang="en-US" dirty="0">
              <a:solidFill>
                <a:schemeClr val="bg2"/>
              </a:solidFill>
              <a:latin typeface="+mj-lt"/>
            </a:endParaRPr>
          </a:p>
          <a:p>
            <a:pPr marL="285750" indent="-285750" algn="l">
              <a:lnSpc>
                <a:spcPct val="150000"/>
              </a:lnSpc>
              <a:buFont typeface="Arial" panose="020B0604020202020204" pitchFamily="34" charset="0"/>
              <a:buChar char="•"/>
            </a:pPr>
            <a:r>
              <a:rPr lang="en-IN" dirty="0">
                <a:solidFill>
                  <a:schemeClr val="bg2"/>
                </a:solidFill>
                <a:latin typeface="+mj-lt"/>
              </a:rPr>
              <a:t>Recruitment</a:t>
            </a:r>
            <a:endParaRPr lang="en-US" dirty="0">
              <a:solidFill>
                <a:schemeClr val="bg2"/>
              </a:solidFill>
              <a:latin typeface="+mj-lt"/>
            </a:endParaRPr>
          </a:p>
          <a:p>
            <a:pPr marL="285750" indent="-285750" algn="l">
              <a:lnSpc>
                <a:spcPct val="150000"/>
              </a:lnSpc>
              <a:buFont typeface="Arial" panose="020B0604020202020204" pitchFamily="34" charset="0"/>
              <a:buChar char="•"/>
            </a:pPr>
            <a:r>
              <a:rPr lang="en-IN" dirty="0">
                <a:solidFill>
                  <a:schemeClr val="bg2"/>
                </a:solidFill>
                <a:latin typeface="+mj-lt"/>
              </a:rPr>
              <a:t>Onboarding</a:t>
            </a:r>
            <a:endParaRPr lang="en-US" dirty="0">
              <a:solidFill>
                <a:schemeClr val="bg2"/>
              </a:solidFill>
              <a:latin typeface="+mj-lt"/>
            </a:endParaRPr>
          </a:p>
          <a:p>
            <a:pPr marL="285750" indent="-285750" algn="l">
              <a:lnSpc>
                <a:spcPct val="150000"/>
              </a:lnSpc>
              <a:buFont typeface="Arial" panose="020B0604020202020204" pitchFamily="34" charset="0"/>
              <a:buChar char="•"/>
            </a:pPr>
            <a:r>
              <a:rPr lang="en-IN" dirty="0">
                <a:solidFill>
                  <a:schemeClr val="bg2"/>
                </a:solidFill>
                <a:latin typeface="+mj-lt"/>
              </a:rPr>
              <a:t>Performance</a:t>
            </a:r>
          </a:p>
          <a:p>
            <a:pPr marL="285750" indent="-285750">
              <a:lnSpc>
                <a:spcPct val="150000"/>
              </a:lnSpc>
              <a:buFont typeface="Arial" panose="020B0604020202020204" pitchFamily="34" charset="0"/>
              <a:buChar char="•"/>
            </a:pPr>
            <a:r>
              <a:rPr lang="en-IN" dirty="0">
                <a:solidFill>
                  <a:schemeClr val="bg2"/>
                </a:solidFill>
                <a:latin typeface="+mj-lt"/>
              </a:rPr>
              <a:t>Development</a:t>
            </a:r>
          </a:p>
          <a:p>
            <a:pPr marL="285750" indent="-285750">
              <a:lnSpc>
                <a:spcPct val="150000"/>
              </a:lnSpc>
              <a:buFont typeface="Arial" panose="020B0604020202020204" pitchFamily="34" charset="0"/>
              <a:buChar char="•"/>
            </a:pPr>
            <a:r>
              <a:rPr lang="en-IN" dirty="0">
                <a:solidFill>
                  <a:schemeClr val="bg2"/>
                </a:solidFill>
                <a:latin typeface="+mj-lt"/>
              </a:rPr>
              <a:t>Retention</a:t>
            </a:r>
          </a:p>
          <a:p>
            <a:pPr marL="285750" indent="-285750" algn="l">
              <a:lnSpc>
                <a:spcPct val="150000"/>
              </a:lnSpc>
              <a:buFont typeface="Arial" panose="020B0604020202020204" pitchFamily="34" charset="0"/>
              <a:buChar char="•"/>
            </a:pPr>
            <a:endParaRPr lang="en-US" dirty="0">
              <a:solidFill>
                <a:schemeClr val="bg2"/>
              </a:solidFill>
              <a:latin typeface="+mj-lt"/>
            </a:endParaRPr>
          </a:p>
          <a:p>
            <a:pPr algn="l"/>
            <a:endParaRPr lang="en-US" b="0" i="0" dirty="0">
              <a:solidFill>
                <a:schemeClr val="bg2"/>
              </a:solidFill>
              <a:effectLst/>
              <a:latin typeface="+mj-lt"/>
            </a:endParaRPr>
          </a:p>
          <a:p>
            <a:pPr algn="l"/>
            <a:endParaRPr lang="en-US" dirty="0">
              <a:solidFill>
                <a:schemeClr val="bg2"/>
              </a:solidFill>
              <a:latin typeface="+mj-lt"/>
            </a:endParaRPr>
          </a:p>
          <a:p>
            <a:pPr algn="l"/>
            <a:endParaRPr lang="en-US" b="0" i="0" dirty="0">
              <a:solidFill>
                <a:schemeClr val="bg2"/>
              </a:solidFill>
              <a:effectLst/>
              <a:latin typeface="+mj-lt"/>
            </a:endParaRPr>
          </a:p>
          <a:p>
            <a:pPr marL="381000" lvl="0" indent="0" algn="l" rtl="0">
              <a:lnSpc>
                <a:spcPct val="100000"/>
              </a:lnSpc>
              <a:spcBef>
                <a:spcPts val="1400"/>
              </a:spcBef>
              <a:spcAft>
                <a:spcPts val="0"/>
              </a:spcAft>
              <a:buNone/>
            </a:pPr>
            <a:endParaRPr dirty="0">
              <a:solidFill>
                <a:srgbClr val="333333"/>
              </a:solidFill>
              <a:highlight>
                <a:srgbClr val="FFFFFF"/>
              </a:highlight>
            </a:endParaRPr>
          </a:p>
        </p:txBody>
      </p:sp>
    </p:spTree>
    <p:extLst>
      <p:ext uri="{BB962C8B-B14F-4D97-AF65-F5344CB8AC3E}">
        <p14:creationId xmlns="" xmlns:p14="http://schemas.microsoft.com/office/powerpoint/2010/main" val="1293895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User Centered Design</a:t>
            </a:r>
            <a:endParaRPr/>
          </a:p>
        </p:txBody>
      </p:sp>
      <p:sp>
        <p:nvSpPr>
          <p:cNvPr id="94" name="Google Shape;94;p14"/>
          <p:cNvSpPr txBox="1"/>
          <p:nvPr/>
        </p:nvSpPr>
        <p:spPr>
          <a:xfrm>
            <a:off x="0" y="632700"/>
            <a:ext cx="5973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latin typeface="Lato"/>
                <a:ea typeface="Lato"/>
                <a:cs typeface="Lato"/>
                <a:sym typeface="Lato"/>
              </a:rPr>
              <a:t>UCD is an iterative process</a:t>
            </a:r>
            <a:endParaRPr sz="1600" b="1">
              <a:latin typeface="Lato"/>
              <a:ea typeface="Lato"/>
              <a:cs typeface="Lato"/>
              <a:sym typeface="Lato"/>
            </a:endParaRPr>
          </a:p>
        </p:txBody>
      </p:sp>
      <p:sp>
        <p:nvSpPr>
          <p:cNvPr id="95" name="Google Shape;95;p14"/>
          <p:cNvSpPr txBox="1"/>
          <p:nvPr/>
        </p:nvSpPr>
        <p:spPr>
          <a:xfrm>
            <a:off x="107700" y="1063800"/>
            <a:ext cx="8928600" cy="1483800"/>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3000"/>
              </a:spcBef>
              <a:spcAft>
                <a:spcPts val="0"/>
              </a:spcAft>
              <a:buNone/>
            </a:pPr>
            <a:r>
              <a:rPr lang="en" sz="1700" b="1">
                <a:solidFill>
                  <a:srgbClr val="2B2B2B"/>
                </a:solidFill>
                <a:highlight>
                  <a:srgbClr val="F9F9F9"/>
                </a:highlight>
              </a:rPr>
              <a:t>UCD is an Iterative Process</a:t>
            </a:r>
            <a:endParaRPr sz="1700" b="1">
              <a:solidFill>
                <a:srgbClr val="2B2B2B"/>
              </a:solidFill>
              <a:highlight>
                <a:srgbClr val="F9F9F9"/>
              </a:highlight>
            </a:endParaRPr>
          </a:p>
          <a:p>
            <a:pPr marL="0" lvl="0" indent="0" algn="l" rtl="0">
              <a:lnSpc>
                <a:spcPct val="100000"/>
              </a:lnSpc>
              <a:spcBef>
                <a:spcPts val="1200"/>
              </a:spcBef>
              <a:spcAft>
                <a:spcPts val="1800"/>
              </a:spcAft>
              <a:buNone/>
            </a:pPr>
            <a:r>
              <a:rPr lang="en" sz="1800">
                <a:solidFill>
                  <a:srgbClr val="2B2B2B"/>
                </a:solidFill>
                <a:highlight>
                  <a:srgbClr val="F9F9F9"/>
                </a:highlight>
                <a:latin typeface="Merriweather"/>
                <a:ea typeface="Merriweather"/>
                <a:cs typeface="Merriweather"/>
                <a:sym typeface="Merriweather"/>
              </a:rPr>
              <a:t>In user-centered design, designers use a mixture of </a:t>
            </a:r>
            <a:r>
              <a:rPr lang="en" sz="1800" i="1">
                <a:solidFill>
                  <a:srgbClr val="2B2B2B"/>
                </a:solidFill>
                <a:highlight>
                  <a:srgbClr val="F9F9F9"/>
                </a:highlight>
                <a:latin typeface="Merriweather"/>
                <a:ea typeface="Merriweather"/>
                <a:cs typeface="Merriweather"/>
                <a:sym typeface="Merriweather"/>
              </a:rPr>
              <a:t>investigative</a:t>
            </a:r>
            <a:r>
              <a:rPr lang="en" sz="1800">
                <a:solidFill>
                  <a:srgbClr val="2B2B2B"/>
                </a:solidFill>
                <a:highlight>
                  <a:srgbClr val="F9F9F9"/>
                </a:highlight>
                <a:latin typeface="Merriweather"/>
                <a:ea typeface="Merriweather"/>
                <a:cs typeface="Merriweather"/>
                <a:sym typeface="Merriweather"/>
              </a:rPr>
              <a:t> methods and tools (e.g., surveys and interviews) and </a:t>
            </a:r>
            <a:r>
              <a:rPr lang="en" sz="1800" i="1">
                <a:solidFill>
                  <a:srgbClr val="2B2B2B"/>
                </a:solidFill>
                <a:highlight>
                  <a:srgbClr val="F9F9F9"/>
                </a:highlight>
                <a:latin typeface="Merriweather"/>
                <a:ea typeface="Merriweather"/>
                <a:cs typeface="Merriweather"/>
                <a:sym typeface="Merriweather"/>
              </a:rPr>
              <a:t>generative</a:t>
            </a:r>
            <a:r>
              <a:rPr lang="en" sz="1800">
                <a:solidFill>
                  <a:srgbClr val="2B2B2B"/>
                </a:solidFill>
                <a:highlight>
                  <a:srgbClr val="F9F9F9"/>
                </a:highlight>
                <a:latin typeface="Merriweather"/>
                <a:ea typeface="Merriweather"/>
                <a:cs typeface="Merriweather"/>
                <a:sym typeface="Merriweather"/>
              </a:rPr>
              <a:t> ones (e.g., </a:t>
            </a:r>
            <a:r>
              <a:rPr lang="en" sz="1800" u="sng">
                <a:solidFill>
                  <a:schemeClr val="hlink"/>
                </a:solidFill>
                <a:highlight>
                  <a:srgbClr val="F9F9F9"/>
                </a:highlight>
                <a:latin typeface="Merriweather"/>
                <a:ea typeface="Merriweather"/>
                <a:cs typeface="Merriweather"/>
                <a:sym typeface="Merriweather"/>
                <a:hlinkClick r:id="rId3"/>
              </a:rPr>
              <a:t>brainstorming</a:t>
            </a:r>
            <a:r>
              <a:rPr lang="en" sz="1800">
                <a:solidFill>
                  <a:srgbClr val="2B2B2B"/>
                </a:solidFill>
                <a:highlight>
                  <a:srgbClr val="F9F9F9"/>
                </a:highlight>
                <a:latin typeface="Merriweather"/>
                <a:ea typeface="Merriweather"/>
                <a:cs typeface="Merriweather"/>
                <a:sym typeface="Merriweather"/>
              </a:rPr>
              <a:t>) to develop an understanding of user needs.</a:t>
            </a:r>
            <a:endParaRPr sz="1800">
              <a:solidFill>
                <a:srgbClr val="2B2B2B"/>
              </a:solidFill>
              <a:highlight>
                <a:srgbClr val="F9F9F9"/>
              </a:highlight>
              <a:latin typeface="Merriweather"/>
              <a:ea typeface="Merriweather"/>
              <a:cs typeface="Merriweather"/>
              <a:sym typeface="Merriweather"/>
            </a:endParaRPr>
          </a:p>
        </p:txBody>
      </p:sp>
      <p:pic>
        <p:nvPicPr>
          <p:cNvPr id="96" name="Google Shape;96;p14"/>
          <p:cNvPicPr preferRelativeResize="0"/>
          <p:nvPr/>
        </p:nvPicPr>
        <p:blipFill>
          <a:blip r:embed="rId4">
            <a:alphaModFix/>
          </a:blip>
          <a:stretch>
            <a:fillRect/>
          </a:stretch>
        </p:blipFill>
        <p:spPr>
          <a:xfrm>
            <a:off x="2129863" y="2978699"/>
            <a:ext cx="4592670" cy="21705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Employee Journey Map</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198" name="Google Shape;198;p30"/>
          <p:cNvSpPr txBox="1"/>
          <p:nvPr/>
        </p:nvSpPr>
        <p:spPr>
          <a:xfrm>
            <a:off x="51000" y="887090"/>
            <a:ext cx="9093000" cy="4457600"/>
          </a:xfrm>
          <a:prstGeom prst="rect">
            <a:avLst/>
          </a:prstGeom>
          <a:noFill/>
          <a:ln>
            <a:noFill/>
          </a:ln>
        </p:spPr>
        <p:txBody>
          <a:bodyPr spcFirstLastPara="1" wrap="square" lIns="91425" tIns="91425" rIns="91425" bIns="91425" anchor="t" anchorCtr="0">
            <a:spAutoFit/>
          </a:bodyPr>
          <a:lstStyle/>
          <a:p>
            <a:pPr algn="l"/>
            <a:endParaRPr lang="en-US" b="0" i="0" dirty="0">
              <a:solidFill>
                <a:schemeClr val="bg2"/>
              </a:solidFill>
              <a:effectLst/>
              <a:latin typeface="+mj-lt"/>
            </a:endParaRPr>
          </a:p>
          <a:p>
            <a:pPr algn="l">
              <a:lnSpc>
                <a:spcPct val="150000"/>
              </a:lnSpc>
            </a:pPr>
            <a:r>
              <a:rPr lang="en-US" b="0" i="0" dirty="0">
                <a:solidFill>
                  <a:schemeClr val="bg2"/>
                </a:solidFill>
                <a:effectLst/>
                <a:latin typeface="+mn-lt"/>
              </a:rPr>
              <a:t>Here are some of the benefits of creating an employee journey map</a:t>
            </a:r>
          </a:p>
          <a:p>
            <a:pPr marL="342900" indent="-342900" algn="l">
              <a:lnSpc>
                <a:spcPct val="150000"/>
              </a:lnSpc>
              <a:buFont typeface="+mj-lt"/>
              <a:buAutoNum type="arabicPeriod"/>
            </a:pPr>
            <a:r>
              <a:rPr lang="en-US" b="0" i="0" dirty="0">
                <a:solidFill>
                  <a:schemeClr val="bg2"/>
                </a:solidFill>
                <a:effectLst/>
                <a:latin typeface="+mn-lt"/>
              </a:rPr>
              <a:t>Improved understanding of the employee experience</a:t>
            </a:r>
            <a:endParaRPr lang="en-US" dirty="0">
              <a:solidFill>
                <a:schemeClr val="bg2"/>
              </a:solidFill>
              <a:latin typeface="+mn-lt"/>
            </a:endParaRPr>
          </a:p>
          <a:p>
            <a:pPr marL="342900" indent="-342900" algn="l">
              <a:lnSpc>
                <a:spcPct val="150000"/>
              </a:lnSpc>
              <a:buFont typeface="+mj-lt"/>
              <a:buAutoNum type="arabicPeriod"/>
            </a:pPr>
            <a:r>
              <a:rPr lang="en-US" b="0" i="0" dirty="0">
                <a:solidFill>
                  <a:schemeClr val="bg2"/>
                </a:solidFill>
                <a:effectLst/>
                <a:latin typeface="+mn-lt"/>
              </a:rPr>
              <a:t>Identification of opportunities for improvement</a:t>
            </a:r>
          </a:p>
          <a:p>
            <a:pPr marL="342900" indent="-342900" algn="l">
              <a:lnSpc>
                <a:spcPct val="150000"/>
              </a:lnSpc>
              <a:buFont typeface="+mj-lt"/>
              <a:buAutoNum type="arabicPeriod"/>
            </a:pPr>
            <a:r>
              <a:rPr lang="en-IN" b="0" i="0" dirty="0">
                <a:solidFill>
                  <a:schemeClr val="bg2"/>
                </a:solidFill>
                <a:effectLst/>
                <a:latin typeface="+mn-lt"/>
              </a:rPr>
              <a:t>Increased employee satisfaction</a:t>
            </a:r>
            <a:endParaRPr lang="en-US" dirty="0">
              <a:solidFill>
                <a:schemeClr val="bg2"/>
              </a:solidFill>
              <a:latin typeface="+mn-lt"/>
            </a:endParaRPr>
          </a:p>
          <a:p>
            <a:pPr marL="342900" indent="-342900" algn="l">
              <a:lnSpc>
                <a:spcPct val="150000"/>
              </a:lnSpc>
              <a:buFont typeface="+mj-lt"/>
              <a:buAutoNum type="arabicPeriod"/>
            </a:pPr>
            <a:r>
              <a:rPr lang="en-IN" b="0" i="0" dirty="0">
                <a:solidFill>
                  <a:schemeClr val="bg2"/>
                </a:solidFill>
                <a:effectLst/>
                <a:latin typeface="+mn-lt"/>
              </a:rPr>
              <a:t>Reduced costs</a:t>
            </a:r>
            <a:endParaRPr lang="en-US" b="0" i="0" dirty="0">
              <a:solidFill>
                <a:schemeClr val="bg2"/>
              </a:solidFill>
              <a:effectLst/>
              <a:latin typeface="+mn-lt"/>
            </a:endParaRPr>
          </a:p>
          <a:p>
            <a:pPr algn="l">
              <a:lnSpc>
                <a:spcPct val="150000"/>
              </a:lnSpc>
            </a:pPr>
            <a:endParaRPr lang="en-US" dirty="0">
              <a:solidFill>
                <a:schemeClr val="bg2"/>
              </a:solidFill>
              <a:latin typeface="+mj-lt"/>
            </a:endParaRPr>
          </a:p>
          <a:p>
            <a:pPr algn="l"/>
            <a:r>
              <a:rPr lang="en-US" b="0" i="0" dirty="0">
                <a:solidFill>
                  <a:srgbClr val="E3E3E3"/>
                </a:solidFill>
                <a:effectLst/>
                <a:latin typeface="Google Sans"/>
              </a:rPr>
              <a:t>Here are some tips for creating an employee journey map</a:t>
            </a:r>
          </a:p>
          <a:p>
            <a:pPr algn="l"/>
            <a:r>
              <a:rPr lang="en-US" b="0" i="0" dirty="0">
                <a:solidFill>
                  <a:srgbClr val="E3E3E3"/>
                </a:solidFill>
                <a:effectLst/>
                <a:latin typeface="Google Sans"/>
              </a:rPr>
              <a:t>Start by identifying your target audience</a:t>
            </a:r>
            <a:endParaRPr lang="en-US" dirty="0">
              <a:solidFill>
                <a:srgbClr val="E3E3E3"/>
              </a:solidFill>
              <a:latin typeface="Google Sans"/>
            </a:endParaRPr>
          </a:p>
          <a:p>
            <a:pPr algn="l"/>
            <a:r>
              <a:rPr lang="en-US" b="0" i="0" dirty="0">
                <a:solidFill>
                  <a:srgbClr val="E3E3E3"/>
                </a:solidFill>
                <a:effectLst/>
                <a:latin typeface="Google Sans"/>
              </a:rPr>
              <a:t>Gather data from a variety of sources</a:t>
            </a:r>
          </a:p>
          <a:p>
            <a:pPr algn="l"/>
            <a:r>
              <a:rPr lang="en-US" b="0" i="0" dirty="0">
                <a:solidFill>
                  <a:srgbClr val="E3E3E3"/>
                </a:solidFill>
                <a:effectLst/>
                <a:latin typeface="Google Sans"/>
              </a:rPr>
              <a:t>Use visuals to communicate the data</a:t>
            </a:r>
            <a:endParaRPr lang="en-US" dirty="0">
              <a:solidFill>
                <a:srgbClr val="E3E3E3"/>
              </a:solidFill>
              <a:latin typeface="Google Sans"/>
            </a:endParaRPr>
          </a:p>
          <a:p>
            <a:pPr algn="l"/>
            <a:r>
              <a:rPr lang="en-IN" b="0" i="0" dirty="0">
                <a:solidFill>
                  <a:srgbClr val="E3E3E3"/>
                </a:solidFill>
                <a:effectLst/>
                <a:latin typeface="Google Sans"/>
              </a:rPr>
              <a:t>Get feedback from employees</a:t>
            </a:r>
            <a:endParaRPr lang="en-US" b="0" i="0" dirty="0">
              <a:solidFill>
                <a:srgbClr val="E3E3E3"/>
              </a:solidFill>
              <a:effectLst/>
              <a:latin typeface="Google Sans"/>
            </a:endParaRPr>
          </a:p>
          <a:p>
            <a:pPr algn="l"/>
            <a:endParaRPr lang="en-US" b="0" i="0" dirty="0">
              <a:solidFill>
                <a:schemeClr val="bg2"/>
              </a:solidFill>
              <a:effectLst/>
              <a:latin typeface="+mj-lt"/>
            </a:endParaRPr>
          </a:p>
          <a:p>
            <a:pPr algn="l"/>
            <a:endParaRPr lang="en-US" dirty="0">
              <a:solidFill>
                <a:schemeClr val="bg2"/>
              </a:solidFill>
              <a:latin typeface="+mj-lt"/>
            </a:endParaRPr>
          </a:p>
          <a:p>
            <a:pPr algn="l"/>
            <a:endParaRPr lang="en-US" b="0" i="0" dirty="0">
              <a:solidFill>
                <a:schemeClr val="bg2"/>
              </a:solidFill>
              <a:effectLst/>
              <a:latin typeface="+mj-lt"/>
            </a:endParaRPr>
          </a:p>
          <a:p>
            <a:pPr marL="381000" lvl="0" indent="0" algn="l" rtl="0">
              <a:lnSpc>
                <a:spcPct val="100000"/>
              </a:lnSpc>
              <a:spcBef>
                <a:spcPts val="1400"/>
              </a:spcBef>
              <a:spcAft>
                <a:spcPts val="0"/>
              </a:spcAft>
              <a:buNone/>
            </a:pPr>
            <a:endParaRPr dirty="0">
              <a:solidFill>
                <a:schemeClr val="bg2"/>
              </a:solidFill>
              <a:highlight>
                <a:srgbClr val="FFFFFF"/>
              </a:highlight>
              <a:latin typeface="+mj-lt"/>
            </a:endParaRPr>
          </a:p>
        </p:txBody>
      </p:sp>
    </p:spTree>
    <p:extLst>
      <p:ext uri="{BB962C8B-B14F-4D97-AF65-F5344CB8AC3E}">
        <p14:creationId xmlns="" xmlns:p14="http://schemas.microsoft.com/office/powerpoint/2010/main" val="16152981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Journey Map</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pic>
        <p:nvPicPr>
          <p:cNvPr id="1026" name="Picture 2">
            <a:extLst>
              <a:ext uri="{FF2B5EF4-FFF2-40B4-BE49-F238E27FC236}">
                <a16:creationId xmlns="" xmlns:a16="http://schemas.microsoft.com/office/drawing/2014/main" id="{F619D8E0-C94F-7621-1C24-ACC938849794}"/>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932006" y="516058"/>
            <a:ext cx="6904973" cy="4111384"/>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32967051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5"/>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l"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Five Stages of the Design Thinking Process</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163" name="Google Shape;163;p25"/>
          <p:cNvSpPr txBox="1"/>
          <p:nvPr/>
        </p:nvSpPr>
        <p:spPr>
          <a:xfrm>
            <a:off x="132600" y="674200"/>
            <a:ext cx="9011400" cy="2637936"/>
          </a:xfrm>
          <a:prstGeom prst="rect">
            <a:avLst/>
          </a:prstGeom>
          <a:noFill/>
          <a:ln>
            <a:noFill/>
          </a:ln>
        </p:spPr>
        <p:txBody>
          <a:bodyPr spcFirstLastPara="1" wrap="square" lIns="91425" tIns="91425" rIns="91425" bIns="91425" anchor="t" anchorCtr="0">
            <a:spAutoFit/>
          </a:bodyPr>
          <a:lstStyle/>
          <a:p>
            <a:pPr>
              <a:lnSpc>
                <a:spcPct val="120000"/>
              </a:lnSpc>
              <a:spcBef>
                <a:spcPts val="3000"/>
              </a:spcBef>
            </a:pPr>
            <a:r>
              <a:rPr lang="en" sz="1900" b="1" dirty="0">
                <a:solidFill>
                  <a:srgbClr val="2B2B2B"/>
                </a:solidFill>
                <a:highlight>
                  <a:srgbClr val="F9F9F9"/>
                </a:highlight>
              </a:rPr>
              <a:t>Stage 2: </a:t>
            </a:r>
            <a:r>
              <a:rPr lang="en-US" sz="1900" b="1" dirty="0">
                <a:solidFill>
                  <a:srgbClr val="2B2B2B"/>
                </a:solidFill>
                <a:highlight>
                  <a:srgbClr val="F9F9F9"/>
                </a:highlight>
              </a:rPr>
              <a:t>Define—State Your Users' Needs and Problems</a:t>
            </a:r>
          </a:p>
          <a:p>
            <a:pPr marL="0" lvl="0" indent="0" algn="l" rtl="0">
              <a:lnSpc>
                <a:spcPct val="120000"/>
              </a:lnSpc>
              <a:spcBef>
                <a:spcPts val="3000"/>
              </a:spcBef>
              <a:spcAft>
                <a:spcPts val="0"/>
              </a:spcAft>
              <a:buNone/>
            </a:pPr>
            <a:endParaRPr sz="1900" b="1" dirty="0">
              <a:solidFill>
                <a:srgbClr val="2B2B2B"/>
              </a:solidFill>
              <a:highlight>
                <a:srgbClr val="F9F9F9"/>
              </a:highlight>
            </a:endParaRPr>
          </a:p>
          <a:p>
            <a:pPr marL="457200" lvl="0" indent="0" algn="l" rtl="0">
              <a:lnSpc>
                <a:spcPct val="178000"/>
              </a:lnSpc>
              <a:spcBef>
                <a:spcPts val="1200"/>
              </a:spcBef>
              <a:spcAft>
                <a:spcPts val="2400"/>
              </a:spcAft>
              <a:buNone/>
            </a:pPr>
            <a:endParaRPr sz="1900" b="1" dirty="0">
              <a:solidFill>
                <a:srgbClr val="2B2B2B"/>
              </a:solidFill>
              <a:highlight>
                <a:srgbClr val="F9F9F9"/>
              </a:highlight>
              <a:latin typeface="Merriweather"/>
              <a:ea typeface="Merriweather"/>
              <a:cs typeface="Merriweather"/>
              <a:sym typeface="Merriweather"/>
            </a:endParaRPr>
          </a:p>
        </p:txBody>
      </p:sp>
      <p:sp>
        <p:nvSpPr>
          <p:cNvPr id="2" name="TextBox 1">
            <a:extLst>
              <a:ext uri="{FF2B5EF4-FFF2-40B4-BE49-F238E27FC236}">
                <a16:creationId xmlns="" xmlns:a16="http://schemas.microsoft.com/office/drawing/2014/main" id="{4CCB4DE1-B015-587D-0320-5D700CD3C866}"/>
              </a:ext>
            </a:extLst>
          </p:cNvPr>
          <p:cNvSpPr txBox="1"/>
          <p:nvPr/>
        </p:nvSpPr>
        <p:spPr>
          <a:xfrm>
            <a:off x="277586" y="1771650"/>
            <a:ext cx="8392885" cy="2893100"/>
          </a:xfrm>
          <a:prstGeom prst="rect">
            <a:avLst/>
          </a:prstGeom>
          <a:noFill/>
        </p:spPr>
        <p:txBody>
          <a:bodyPr wrap="square" rtlCol="0">
            <a:spAutoFit/>
          </a:bodyPr>
          <a:lstStyle/>
          <a:p>
            <a:r>
              <a:rPr lang="en-US" b="0" i="0" dirty="0">
                <a:solidFill>
                  <a:srgbClr val="2B2B2B"/>
                </a:solidFill>
                <a:effectLst/>
                <a:latin typeface="Merriweather" panose="00000500000000000000" pitchFamily="2" charset="0"/>
              </a:rPr>
              <a:t>In the Define stage, you will organize the information you have gathered during the Empathize stage. </a:t>
            </a:r>
            <a:r>
              <a:rPr lang="en-US" b="1" i="0" dirty="0">
                <a:solidFill>
                  <a:srgbClr val="2B2B2B"/>
                </a:solidFill>
                <a:effectLst/>
                <a:latin typeface="Merriweather" panose="00000500000000000000" pitchFamily="2" charset="0"/>
              </a:rPr>
              <a:t>You’ll analyze your observations to define the core problems you and your team have identified up to this point</a:t>
            </a:r>
          </a:p>
          <a:p>
            <a:endParaRPr lang="en-US" dirty="0">
              <a:solidFill>
                <a:srgbClr val="2B2B2B"/>
              </a:solidFill>
              <a:latin typeface="Merriweather" panose="00000500000000000000" pitchFamily="2" charset="0"/>
            </a:endParaRPr>
          </a:p>
          <a:p>
            <a:endParaRPr lang="en-US" dirty="0">
              <a:solidFill>
                <a:srgbClr val="2B2B2B"/>
              </a:solidFill>
              <a:latin typeface="Merriweather" panose="00000500000000000000" pitchFamily="2" charset="0"/>
            </a:endParaRPr>
          </a:p>
          <a:p>
            <a:r>
              <a:rPr lang="en-US" b="1" i="0" u="sng" dirty="0">
                <a:solidFill>
                  <a:srgbClr val="2B2B2B"/>
                </a:solidFill>
                <a:effectLst/>
                <a:latin typeface="Merriweather" panose="00000500000000000000" pitchFamily="2" charset="0"/>
                <a:hlinkClick r:id="rId3" tooltip="What is Defining the Problem?"/>
              </a:rPr>
              <a:t>Defining the problem</a:t>
            </a:r>
            <a:r>
              <a:rPr lang="en-US" b="1" i="0" dirty="0">
                <a:solidFill>
                  <a:srgbClr val="2B2B2B"/>
                </a:solidFill>
                <a:effectLst/>
                <a:latin typeface="Merriweather" panose="00000500000000000000" pitchFamily="2" charset="0"/>
              </a:rPr>
              <a:t> and problem statement must be done in a human-centered manner</a:t>
            </a:r>
            <a:r>
              <a:rPr lang="en-US" b="0" i="0" dirty="0">
                <a:solidFill>
                  <a:srgbClr val="2B2B2B"/>
                </a:solidFill>
                <a:effectLst/>
                <a:latin typeface="Merriweather" panose="00000500000000000000" pitchFamily="2" charset="0"/>
              </a:rPr>
              <a:t>.</a:t>
            </a:r>
          </a:p>
          <a:p>
            <a:endParaRPr lang="en-US" dirty="0">
              <a:solidFill>
                <a:srgbClr val="2B2B2B"/>
              </a:solidFill>
              <a:latin typeface="Merriweather" panose="00000500000000000000" pitchFamily="2" charset="0"/>
            </a:endParaRPr>
          </a:p>
          <a:p>
            <a:r>
              <a:rPr lang="en-US" b="0" i="0" dirty="0">
                <a:solidFill>
                  <a:srgbClr val="2B2B2B"/>
                </a:solidFill>
                <a:effectLst/>
                <a:latin typeface="Merriweather" panose="00000500000000000000" pitchFamily="2" charset="0"/>
              </a:rPr>
              <a:t>The Define stage will help the design team collect great ideas to establish features, functions and other elements to solve the problem at hand—or, at the very least, allow real users to resolve issues themselves with minimal difficulty</a:t>
            </a:r>
          </a:p>
          <a:p>
            <a:endParaRPr lang="en-US" dirty="0">
              <a:solidFill>
                <a:srgbClr val="2B2B2B"/>
              </a:solidFill>
              <a:latin typeface="Merriweather" panose="00000500000000000000" pitchFamily="2" charset="0"/>
            </a:endParaRPr>
          </a:p>
          <a:p>
            <a:endParaRPr lang="en-US" dirty="0">
              <a:solidFill>
                <a:srgbClr val="2B2B2B"/>
              </a:solidFill>
              <a:latin typeface="Merriweather" panose="00000500000000000000" pitchFamily="2" charset="0"/>
            </a:endParaRPr>
          </a:p>
          <a:p>
            <a:r>
              <a:rPr lang="en-US" b="0" i="0" dirty="0">
                <a:solidFill>
                  <a:srgbClr val="2B2B2B"/>
                </a:solidFill>
                <a:effectLst/>
                <a:latin typeface="Merriweather" panose="00000500000000000000" pitchFamily="2" charset="0"/>
              </a:rPr>
              <a:t>In this stage, you will start to progress to the third stage, the </a:t>
            </a:r>
            <a:r>
              <a:rPr lang="en-US" b="0" i="0" u="sng" dirty="0">
                <a:effectLst/>
                <a:latin typeface="Merriweather" panose="00000500000000000000" pitchFamily="2" charset="0"/>
                <a:hlinkClick r:id="rId4" tooltip="What is Ideation?"/>
              </a:rPr>
              <a:t>ideation</a:t>
            </a:r>
            <a:r>
              <a:rPr lang="en-US" b="0" i="0" dirty="0">
                <a:solidFill>
                  <a:srgbClr val="2B2B2B"/>
                </a:solidFill>
                <a:effectLst/>
                <a:latin typeface="Merriweather" panose="00000500000000000000" pitchFamily="2" charset="0"/>
              </a:rPr>
              <a:t> phase</a:t>
            </a:r>
            <a:endParaRPr lang="en-IN" dirty="0"/>
          </a:p>
        </p:txBody>
      </p:sp>
    </p:spTree>
    <p:extLst>
      <p:ext uri="{BB962C8B-B14F-4D97-AF65-F5344CB8AC3E}">
        <p14:creationId xmlns="" xmlns:p14="http://schemas.microsoft.com/office/powerpoint/2010/main" val="18288499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5"/>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l"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Five Stages of the Design Thinking Process</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163" name="Google Shape;163;p25"/>
          <p:cNvSpPr txBox="1"/>
          <p:nvPr/>
        </p:nvSpPr>
        <p:spPr>
          <a:xfrm>
            <a:off x="132600" y="674200"/>
            <a:ext cx="9011400" cy="3361211"/>
          </a:xfrm>
          <a:prstGeom prst="rect">
            <a:avLst/>
          </a:prstGeom>
          <a:noFill/>
          <a:ln>
            <a:noFill/>
          </a:ln>
        </p:spPr>
        <p:txBody>
          <a:bodyPr spcFirstLastPara="1" wrap="square" lIns="91425" tIns="91425" rIns="91425" bIns="91425" anchor="t" anchorCtr="0">
            <a:spAutoFit/>
          </a:bodyPr>
          <a:lstStyle/>
          <a:p>
            <a:pPr algn="l"/>
            <a:endParaRPr lang="en-US" sz="2800" b="1" i="0" dirty="0">
              <a:solidFill>
                <a:srgbClr val="2B2B2B"/>
              </a:solidFill>
              <a:effectLst/>
              <a:latin typeface="var(--font-sans-serif)"/>
            </a:endParaRPr>
          </a:p>
          <a:p>
            <a:pPr algn="l"/>
            <a:r>
              <a:rPr lang="en-US" sz="1900" b="1" dirty="0">
                <a:solidFill>
                  <a:srgbClr val="2B2B2B"/>
                </a:solidFill>
                <a:highlight>
                  <a:srgbClr val="F9F9F9"/>
                </a:highlight>
              </a:rPr>
              <a:t>Stage 3: Ideate—Challenge Assumptions and Create Ideas</a:t>
            </a:r>
          </a:p>
          <a:p>
            <a:pPr marL="0" lvl="0" indent="0" algn="l" rtl="0">
              <a:lnSpc>
                <a:spcPct val="120000"/>
              </a:lnSpc>
              <a:spcBef>
                <a:spcPts val="3000"/>
              </a:spcBef>
              <a:spcAft>
                <a:spcPts val="0"/>
              </a:spcAft>
              <a:buNone/>
            </a:pPr>
            <a:endParaRPr lang="en-IN" sz="1900" b="1" dirty="0">
              <a:solidFill>
                <a:srgbClr val="2B2B2B"/>
              </a:solidFill>
              <a:highlight>
                <a:srgbClr val="F9F9F9"/>
              </a:highlight>
            </a:endParaRPr>
          </a:p>
          <a:p>
            <a:pPr marL="0" lvl="0" indent="0" algn="l" rtl="0">
              <a:lnSpc>
                <a:spcPct val="120000"/>
              </a:lnSpc>
              <a:spcBef>
                <a:spcPts val="3000"/>
              </a:spcBef>
              <a:spcAft>
                <a:spcPts val="0"/>
              </a:spcAft>
              <a:buNone/>
            </a:pPr>
            <a:endParaRPr sz="1900" b="1" dirty="0">
              <a:solidFill>
                <a:srgbClr val="2B2B2B"/>
              </a:solidFill>
              <a:highlight>
                <a:srgbClr val="F9F9F9"/>
              </a:highlight>
            </a:endParaRPr>
          </a:p>
          <a:p>
            <a:pPr marL="457200" lvl="0" indent="0" algn="l" rtl="0">
              <a:lnSpc>
                <a:spcPct val="178000"/>
              </a:lnSpc>
              <a:spcBef>
                <a:spcPts val="1200"/>
              </a:spcBef>
              <a:spcAft>
                <a:spcPts val="2400"/>
              </a:spcAft>
              <a:buNone/>
            </a:pPr>
            <a:endParaRPr sz="1900" b="1" dirty="0">
              <a:solidFill>
                <a:srgbClr val="2B2B2B"/>
              </a:solidFill>
              <a:highlight>
                <a:srgbClr val="F9F9F9"/>
              </a:highlight>
              <a:latin typeface="Merriweather"/>
              <a:ea typeface="Merriweather"/>
              <a:cs typeface="Merriweather"/>
              <a:sym typeface="Merriweather"/>
            </a:endParaRPr>
          </a:p>
        </p:txBody>
      </p:sp>
      <p:sp>
        <p:nvSpPr>
          <p:cNvPr id="2" name="TextBox 1">
            <a:extLst>
              <a:ext uri="{FF2B5EF4-FFF2-40B4-BE49-F238E27FC236}">
                <a16:creationId xmlns="" xmlns:a16="http://schemas.microsoft.com/office/drawing/2014/main" id="{4CCB4DE1-B015-587D-0320-5D700CD3C866}"/>
              </a:ext>
            </a:extLst>
          </p:cNvPr>
          <p:cNvSpPr txBox="1"/>
          <p:nvPr/>
        </p:nvSpPr>
        <p:spPr>
          <a:xfrm>
            <a:off x="277586" y="1771650"/>
            <a:ext cx="8392885" cy="3508653"/>
          </a:xfrm>
          <a:prstGeom prst="rect">
            <a:avLst/>
          </a:prstGeom>
          <a:noFill/>
        </p:spPr>
        <p:txBody>
          <a:bodyPr wrap="square" rtlCol="0">
            <a:spAutoFit/>
          </a:bodyPr>
          <a:lstStyle/>
          <a:p>
            <a:r>
              <a:rPr lang="en-US" sz="1600" b="0" i="0" dirty="0">
                <a:solidFill>
                  <a:srgbClr val="2B2B2B"/>
                </a:solidFill>
                <a:effectLst/>
                <a:latin typeface="Merriweather" panose="00000500000000000000" pitchFamily="2" charset="0"/>
              </a:rPr>
              <a:t>During the third stage of the design thinking process, designers are ready to generate ideas</a:t>
            </a:r>
          </a:p>
          <a:p>
            <a:endParaRPr lang="en-US" sz="1600" dirty="0">
              <a:solidFill>
                <a:srgbClr val="2B2B2B"/>
              </a:solidFill>
              <a:latin typeface="Merriweather" panose="00000500000000000000" pitchFamily="2" charset="0"/>
            </a:endParaRPr>
          </a:p>
          <a:p>
            <a:endParaRPr lang="en-US" sz="1600" dirty="0">
              <a:solidFill>
                <a:srgbClr val="2B2B2B"/>
              </a:solidFill>
              <a:latin typeface="Merriweather" panose="00000500000000000000" pitchFamily="2" charset="0"/>
            </a:endParaRPr>
          </a:p>
          <a:p>
            <a:r>
              <a:rPr lang="en-US" sz="1600" b="0" i="0" dirty="0">
                <a:solidFill>
                  <a:srgbClr val="2B2B2B"/>
                </a:solidFill>
                <a:effectLst/>
                <a:latin typeface="Merriweather" panose="00000500000000000000" pitchFamily="2" charset="0"/>
              </a:rPr>
              <a:t>You’ve grown to understand your users and their needs in the Empathize stage, and you’ve analyzed your observations in the Define stage to create a user centric problem statement</a:t>
            </a:r>
          </a:p>
          <a:p>
            <a:endParaRPr lang="en-US" sz="1600" dirty="0">
              <a:solidFill>
                <a:srgbClr val="2B2B2B"/>
              </a:solidFill>
              <a:latin typeface="Merriweather" panose="00000500000000000000" pitchFamily="2" charset="0"/>
            </a:endParaRPr>
          </a:p>
          <a:p>
            <a:r>
              <a:rPr lang="en-US" sz="1600" b="0" i="0" dirty="0">
                <a:solidFill>
                  <a:srgbClr val="2B2B2B"/>
                </a:solidFill>
                <a:effectLst/>
                <a:latin typeface="Merriweather" panose="00000500000000000000" pitchFamily="2" charset="0"/>
              </a:rPr>
              <a:t>With this solid background, you and your team members can start to </a:t>
            </a:r>
            <a:r>
              <a:rPr lang="en-US" sz="1600" b="1" i="0" dirty="0">
                <a:solidFill>
                  <a:srgbClr val="2B2B2B"/>
                </a:solidFill>
                <a:effectLst/>
                <a:latin typeface="Merriweather" panose="00000500000000000000" pitchFamily="2" charset="0"/>
              </a:rPr>
              <a:t>look at the problem from different perspectives and ideate innovative solutions to your problem statement</a:t>
            </a:r>
            <a:r>
              <a:rPr lang="en-US" sz="1600" b="0" i="0" dirty="0">
                <a:solidFill>
                  <a:srgbClr val="2B2B2B"/>
                </a:solidFill>
                <a:effectLst/>
                <a:latin typeface="Merriweather" panose="00000500000000000000" pitchFamily="2" charset="0"/>
              </a:rPr>
              <a:t>.</a:t>
            </a:r>
          </a:p>
          <a:p>
            <a:endParaRPr lang="en-US" sz="1600" dirty="0">
              <a:solidFill>
                <a:srgbClr val="2B2B2B"/>
              </a:solidFill>
              <a:latin typeface="Merriweather" panose="00000500000000000000" pitchFamily="2" charset="0"/>
            </a:endParaRPr>
          </a:p>
          <a:p>
            <a:endParaRPr lang="en-US" sz="1600" dirty="0">
              <a:solidFill>
                <a:srgbClr val="2B2B2B"/>
              </a:solidFill>
              <a:latin typeface="Merriweather" panose="00000500000000000000" pitchFamily="2" charset="0"/>
            </a:endParaRPr>
          </a:p>
          <a:p>
            <a:endParaRPr lang="en-IN" sz="1600" dirty="0"/>
          </a:p>
        </p:txBody>
      </p:sp>
    </p:spTree>
    <p:extLst>
      <p:ext uri="{BB962C8B-B14F-4D97-AF65-F5344CB8AC3E}">
        <p14:creationId xmlns="" xmlns:p14="http://schemas.microsoft.com/office/powerpoint/2010/main" val="26653783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5"/>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l"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Five Stages of the Design Thinking Process</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163" name="Google Shape;163;p25"/>
          <p:cNvSpPr txBox="1"/>
          <p:nvPr/>
        </p:nvSpPr>
        <p:spPr>
          <a:xfrm>
            <a:off x="132600" y="674200"/>
            <a:ext cx="9011400" cy="3792098"/>
          </a:xfrm>
          <a:prstGeom prst="rect">
            <a:avLst/>
          </a:prstGeom>
          <a:noFill/>
          <a:ln>
            <a:noFill/>
          </a:ln>
        </p:spPr>
        <p:txBody>
          <a:bodyPr spcFirstLastPara="1" wrap="square" lIns="91425" tIns="91425" rIns="91425" bIns="91425" anchor="t" anchorCtr="0">
            <a:spAutoFit/>
          </a:bodyPr>
          <a:lstStyle/>
          <a:p>
            <a:pPr algn="l"/>
            <a:endParaRPr lang="en-US" sz="2800" b="1" i="0" dirty="0">
              <a:solidFill>
                <a:srgbClr val="2B2B2B"/>
              </a:solidFill>
              <a:effectLst/>
              <a:latin typeface="var(--font-sans-serif)"/>
            </a:endParaRPr>
          </a:p>
          <a:p>
            <a:r>
              <a:rPr lang="en-US" sz="1900" b="1" dirty="0">
                <a:solidFill>
                  <a:srgbClr val="2B2B2B"/>
                </a:solidFill>
                <a:highlight>
                  <a:srgbClr val="F9F9F9"/>
                </a:highlight>
              </a:rPr>
              <a:t>Stage 4: Prototype—Start to Create Solutions</a:t>
            </a:r>
          </a:p>
          <a:p>
            <a:pPr algn="l"/>
            <a:endParaRPr lang="en-US" sz="1900" b="1" dirty="0">
              <a:solidFill>
                <a:srgbClr val="2B2B2B"/>
              </a:solidFill>
              <a:highlight>
                <a:srgbClr val="F9F9F9"/>
              </a:highlight>
            </a:endParaRPr>
          </a:p>
          <a:p>
            <a:pPr marL="0" lvl="0" indent="0" algn="l" rtl="0">
              <a:lnSpc>
                <a:spcPct val="120000"/>
              </a:lnSpc>
              <a:spcBef>
                <a:spcPts val="3000"/>
              </a:spcBef>
              <a:spcAft>
                <a:spcPts val="0"/>
              </a:spcAft>
              <a:buNone/>
            </a:pPr>
            <a:endParaRPr lang="en-IN" sz="1900" b="1" dirty="0">
              <a:solidFill>
                <a:srgbClr val="2B2B2B"/>
              </a:solidFill>
              <a:highlight>
                <a:srgbClr val="F9F9F9"/>
              </a:highlight>
            </a:endParaRPr>
          </a:p>
          <a:p>
            <a:pPr marL="0" lvl="0" indent="0" algn="l" rtl="0">
              <a:lnSpc>
                <a:spcPct val="120000"/>
              </a:lnSpc>
              <a:spcBef>
                <a:spcPts val="3000"/>
              </a:spcBef>
              <a:spcAft>
                <a:spcPts val="0"/>
              </a:spcAft>
              <a:buNone/>
            </a:pPr>
            <a:endParaRPr sz="1900" b="1" dirty="0">
              <a:solidFill>
                <a:srgbClr val="2B2B2B"/>
              </a:solidFill>
              <a:highlight>
                <a:srgbClr val="F9F9F9"/>
              </a:highlight>
            </a:endParaRPr>
          </a:p>
          <a:p>
            <a:pPr marL="457200" lvl="0" indent="0" algn="l" rtl="0">
              <a:lnSpc>
                <a:spcPct val="178000"/>
              </a:lnSpc>
              <a:spcBef>
                <a:spcPts val="1200"/>
              </a:spcBef>
              <a:spcAft>
                <a:spcPts val="2400"/>
              </a:spcAft>
              <a:buNone/>
            </a:pPr>
            <a:endParaRPr sz="1900" b="1" dirty="0">
              <a:solidFill>
                <a:srgbClr val="2B2B2B"/>
              </a:solidFill>
              <a:highlight>
                <a:srgbClr val="F9F9F9"/>
              </a:highlight>
              <a:latin typeface="Merriweather"/>
              <a:ea typeface="Merriweather"/>
              <a:cs typeface="Merriweather"/>
              <a:sym typeface="Merriweather"/>
            </a:endParaRPr>
          </a:p>
        </p:txBody>
      </p:sp>
      <p:sp>
        <p:nvSpPr>
          <p:cNvPr id="2" name="TextBox 1">
            <a:extLst>
              <a:ext uri="{FF2B5EF4-FFF2-40B4-BE49-F238E27FC236}">
                <a16:creationId xmlns="" xmlns:a16="http://schemas.microsoft.com/office/drawing/2014/main" id="{4CCB4DE1-B015-587D-0320-5D700CD3C866}"/>
              </a:ext>
            </a:extLst>
          </p:cNvPr>
          <p:cNvSpPr txBox="1"/>
          <p:nvPr/>
        </p:nvSpPr>
        <p:spPr>
          <a:xfrm>
            <a:off x="277586" y="1771650"/>
            <a:ext cx="8392885" cy="3293209"/>
          </a:xfrm>
          <a:prstGeom prst="rect">
            <a:avLst/>
          </a:prstGeom>
          <a:noFill/>
        </p:spPr>
        <p:txBody>
          <a:bodyPr wrap="square" rtlCol="0">
            <a:spAutoFit/>
          </a:bodyPr>
          <a:lstStyle/>
          <a:p>
            <a:r>
              <a:rPr lang="en-US" sz="1600" b="0" i="0" dirty="0">
                <a:solidFill>
                  <a:srgbClr val="2B2B2B"/>
                </a:solidFill>
                <a:effectLst/>
                <a:latin typeface="Merriweather" panose="00000500000000000000" pitchFamily="2" charset="0"/>
              </a:rPr>
              <a:t>This is an experimental phase, and the aim is to </a:t>
            </a:r>
            <a:r>
              <a:rPr lang="en-US" sz="1600" b="1" i="0" dirty="0">
                <a:solidFill>
                  <a:srgbClr val="2B2B2B"/>
                </a:solidFill>
                <a:effectLst/>
                <a:latin typeface="Merriweather" panose="00000500000000000000" pitchFamily="2" charset="0"/>
              </a:rPr>
              <a:t>identify the best possible solution for each of the problems identified during the first three stages</a:t>
            </a:r>
          </a:p>
          <a:p>
            <a:endParaRPr lang="en-US" sz="1600" b="1" dirty="0">
              <a:solidFill>
                <a:srgbClr val="2B2B2B"/>
              </a:solidFill>
              <a:latin typeface="Merriweather" panose="00000500000000000000" pitchFamily="2" charset="0"/>
            </a:endParaRPr>
          </a:p>
          <a:p>
            <a:r>
              <a:rPr lang="en-US" sz="1600" b="0" i="0" dirty="0">
                <a:solidFill>
                  <a:srgbClr val="2B2B2B"/>
                </a:solidFill>
                <a:effectLst/>
                <a:latin typeface="Merriweather" panose="00000500000000000000" pitchFamily="2" charset="0"/>
              </a:rPr>
              <a:t>The solutions are implemented within the prototypes and, one by one, they are investigated and then accepted, improved or rejected based on the users’ experiences</a:t>
            </a:r>
            <a:endParaRPr lang="en-US" sz="1600" b="1" i="0" dirty="0">
              <a:solidFill>
                <a:srgbClr val="2B2B2B"/>
              </a:solidFill>
              <a:effectLst/>
              <a:latin typeface="Merriweather" panose="00000500000000000000" pitchFamily="2" charset="0"/>
            </a:endParaRPr>
          </a:p>
          <a:p>
            <a:endParaRPr lang="en-US" sz="1600" b="1" dirty="0">
              <a:solidFill>
                <a:srgbClr val="2B2B2B"/>
              </a:solidFill>
              <a:latin typeface="Merriweather" panose="00000500000000000000" pitchFamily="2" charset="0"/>
            </a:endParaRPr>
          </a:p>
          <a:p>
            <a:r>
              <a:rPr lang="en-US" sz="1600" b="0" i="0" dirty="0">
                <a:solidFill>
                  <a:srgbClr val="2B2B2B"/>
                </a:solidFill>
                <a:effectLst/>
                <a:latin typeface="Merriweather" panose="00000500000000000000" pitchFamily="2" charset="0"/>
              </a:rPr>
              <a:t>By the end of the Prototype stage, the design team will have a better idea of the product’s limitations and the problems it faces. They’ll also have a clearer view of how real users would behave, think and feel when they interact with the end product.</a:t>
            </a:r>
            <a:endParaRPr lang="en-US" sz="1600" dirty="0">
              <a:solidFill>
                <a:srgbClr val="2B2B2B"/>
              </a:solidFill>
              <a:latin typeface="Merriweather" panose="00000500000000000000" pitchFamily="2" charset="0"/>
            </a:endParaRPr>
          </a:p>
          <a:p>
            <a:endParaRPr lang="en-US" sz="1600" dirty="0">
              <a:solidFill>
                <a:srgbClr val="2B2B2B"/>
              </a:solidFill>
              <a:latin typeface="Merriweather" panose="00000500000000000000" pitchFamily="2" charset="0"/>
            </a:endParaRPr>
          </a:p>
          <a:p>
            <a:endParaRPr lang="en-IN" sz="1600" dirty="0"/>
          </a:p>
        </p:txBody>
      </p:sp>
    </p:spTree>
    <p:extLst>
      <p:ext uri="{BB962C8B-B14F-4D97-AF65-F5344CB8AC3E}">
        <p14:creationId xmlns="" xmlns:p14="http://schemas.microsoft.com/office/powerpoint/2010/main" val="4407274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5"/>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l"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Five Stages of the Design Thinking Process</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163" name="Google Shape;163;p25"/>
          <p:cNvSpPr txBox="1"/>
          <p:nvPr/>
        </p:nvSpPr>
        <p:spPr>
          <a:xfrm>
            <a:off x="132600" y="674200"/>
            <a:ext cx="9011400" cy="3792098"/>
          </a:xfrm>
          <a:prstGeom prst="rect">
            <a:avLst/>
          </a:prstGeom>
          <a:noFill/>
          <a:ln>
            <a:noFill/>
          </a:ln>
        </p:spPr>
        <p:txBody>
          <a:bodyPr spcFirstLastPara="1" wrap="square" lIns="91425" tIns="91425" rIns="91425" bIns="91425" anchor="t" anchorCtr="0">
            <a:spAutoFit/>
          </a:bodyPr>
          <a:lstStyle/>
          <a:p>
            <a:pPr algn="l"/>
            <a:endParaRPr lang="en-US" sz="2800" b="1" i="0" dirty="0">
              <a:solidFill>
                <a:srgbClr val="2B2B2B"/>
              </a:solidFill>
              <a:effectLst/>
              <a:latin typeface="var(--font-sans-serif)"/>
            </a:endParaRPr>
          </a:p>
          <a:p>
            <a:r>
              <a:rPr lang="en-US" sz="1900" b="1" dirty="0">
                <a:solidFill>
                  <a:srgbClr val="2B2B2B"/>
                </a:solidFill>
                <a:highlight>
                  <a:srgbClr val="F9F9F9"/>
                </a:highlight>
              </a:rPr>
              <a:t>Stage 5: Test—Try Your Solutions Out</a:t>
            </a:r>
          </a:p>
          <a:p>
            <a:pPr algn="l"/>
            <a:endParaRPr lang="en-US" sz="1900" b="1" dirty="0">
              <a:solidFill>
                <a:srgbClr val="2B2B2B"/>
              </a:solidFill>
              <a:highlight>
                <a:srgbClr val="F9F9F9"/>
              </a:highlight>
            </a:endParaRPr>
          </a:p>
          <a:p>
            <a:pPr marL="0" lvl="0" indent="0" algn="l" rtl="0">
              <a:lnSpc>
                <a:spcPct val="120000"/>
              </a:lnSpc>
              <a:spcBef>
                <a:spcPts val="3000"/>
              </a:spcBef>
              <a:spcAft>
                <a:spcPts val="0"/>
              </a:spcAft>
              <a:buNone/>
            </a:pPr>
            <a:endParaRPr lang="en-IN" sz="1900" b="1" dirty="0">
              <a:solidFill>
                <a:srgbClr val="2B2B2B"/>
              </a:solidFill>
              <a:highlight>
                <a:srgbClr val="F9F9F9"/>
              </a:highlight>
            </a:endParaRPr>
          </a:p>
          <a:p>
            <a:pPr marL="0" lvl="0" indent="0" algn="l" rtl="0">
              <a:lnSpc>
                <a:spcPct val="120000"/>
              </a:lnSpc>
              <a:spcBef>
                <a:spcPts val="3000"/>
              </a:spcBef>
              <a:spcAft>
                <a:spcPts val="0"/>
              </a:spcAft>
              <a:buNone/>
            </a:pPr>
            <a:endParaRPr sz="1900" b="1" dirty="0">
              <a:solidFill>
                <a:srgbClr val="2B2B2B"/>
              </a:solidFill>
              <a:highlight>
                <a:srgbClr val="F9F9F9"/>
              </a:highlight>
            </a:endParaRPr>
          </a:p>
          <a:p>
            <a:pPr marL="457200" lvl="0" indent="0" algn="l" rtl="0">
              <a:lnSpc>
                <a:spcPct val="178000"/>
              </a:lnSpc>
              <a:spcBef>
                <a:spcPts val="1200"/>
              </a:spcBef>
              <a:spcAft>
                <a:spcPts val="2400"/>
              </a:spcAft>
              <a:buNone/>
            </a:pPr>
            <a:endParaRPr sz="1900" b="1" dirty="0">
              <a:solidFill>
                <a:srgbClr val="2B2B2B"/>
              </a:solidFill>
              <a:highlight>
                <a:srgbClr val="F9F9F9"/>
              </a:highlight>
              <a:latin typeface="Merriweather"/>
              <a:ea typeface="Merriweather"/>
              <a:cs typeface="Merriweather"/>
              <a:sym typeface="Merriweather"/>
            </a:endParaRPr>
          </a:p>
        </p:txBody>
      </p:sp>
      <p:sp>
        <p:nvSpPr>
          <p:cNvPr id="2" name="TextBox 1">
            <a:extLst>
              <a:ext uri="{FF2B5EF4-FFF2-40B4-BE49-F238E27FC236}">
                <a16:creationId xmlns="" xmlns:a16="http://schemas.microsoft.com/office/drawing/2014/main" id="{4CCB4DE1-B015-587D-0320-5D700CD3C866}"/>
              </a:ext>
            </a:extLst>
          </p:cNvPr>
          <p:cNvSpPr txBox="1"/>
          <p:nvPr/>
        </p:nvSpPr>
        <p:spPr>
          <a:xfrm>
            <a:off x="277586" y="1771650"/>
            <a:ext cx="8392885" cy="2800767"/>
          </a:xfrm>
          <a:prstGeom prst="rect">
            <a:avLst/>
          </a:prstGeom>
          <a:noFill/>
        </p:spPr>
        <p:txBody>
          <a:bodyPr wrap="square" rtlCol="0">
            <a:spAutoFit/>
          </a:bodyPr>
          <a:lstStyle/>
          <a:p>
            <a:r>
              <a:rPr lang="en-US" sz="1600" b="0" i="0" dirty="0">
                <a:solidFill>
                  <a:srgbClr val="2B2B2B"/>
                </a:solidFill>
                <a:effectLst/>
                <a:latin typeface="Merriweather" panose="00000500000000000000" pitchFamily="2" charset="0"/>
              </a:rPr>
              <a:t>Designers or evaluators rigorously test the complete product using the best solutions identified in the Prototype stage</a:t>
            </a:r>
          </a:p>
          <a:p>
            <a:endParaRPr lang="en-US" sz="1600" dirty="0">
              <a:solidFill>
                <a:srgbClr val="2B2B2B"/>
              </a:solidFill>
              <a:latin typeface="Merriweather" panose="00000500000000000000" pitchFamily="2" charset="0"/>
            </a:endParaRPr>
          </a:p>
          <a:p>
            <a:r>
              <a:rPr lang="en-US" sz="1600" b="0" i="0" dirty="0">
                <a:solidFill>
                  <a:srgbClr val="2B2B2B"/>
                </a:solidFill>
                <a:effectLst/>
                <a:latin typeface="Merriweather" panose="00000500000000000000" pitchFamily="2" charset="0"/>
              </a:rPr>
              <a:t>This is the final stage of the five-stage model; however, in an iterative process such as design thinking, the results generated are often used to redefine one or more further problems</a:t>
            </a:r>
          </a:p>
          <a:p>
            <a:endParaRPr lang="en-US" sz="1600" dirty="0">
              <a:solidFill>
                <a:srgbClr val="2B2B2B"/>
              </a:solidFill>
              <a:latin typeface="Merriweather" panose="00000500000000000000" pitchFamily="2" charset="0"/>
            </a:endParaRPr>
          </a:p>
          <a:p>
            <a:r>
              <a:rPr lang="en-US" sz="1600" b="0" i="0" dirty="0">
                <a:solidFill>
                  <a:srgbClr val="2B2B2B"/>
                </a:solidFill>
                <a:effectLst/>
                <a:latin typeface="Merriweather" panose="00000500000000000000" pitchFamily="2" charset="0"/>
              </a:rPr>
              <a:t>This increased level of understanding may help you investigate the conditions of use and how people think, behave and feel towards the product, and even lead you to loop back to a previous stage in the design thinking process</a:t>
            </a:r>
            <a:endParaRPr lang="en-US" sz="1600" dirty="0">
              <a:solidFill>
                <a:srgbClr val="2B2B2B"/>
              </a:solidFill>
              <a:latin typeface="Merriweather" panose="00000500000000000000" pitchFamily="2" charset="0"/>
            </a:endParaRPr>
          </a:p>
          <a:p>
            <a:endParaRPr lang="en-IN" sz="1600" dirty="0"/>
          </a:p>
        </p:txBody>
      </p:sp>
    </p:spTree>
    <p:extLst>
      <p:ext uri="{BB962C8B-B14F-4D97-AF65-F5344CB8AC3E}">
        <p14:creationId xmlns="" xmlns:p14="http://schemas.microsoft.com/office/powerpoint/2010/main" val="8381180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0" lvl="0" indent="0" algn="ctr" rtl="0">
              <a:spcBef>
                <a:spcPts val="1200"/>
              </a:spcBef>
              <a:spcAft>
                <a:spcPts val="0"/>
              </a:spcAft>
              <a:buNone/>
            </a:pPr>
            <a:r>
              <a:rPr lang="en" sz="2800" dirty="0">
                <a:solidFill>
                  <a:srgbClr val="2B2B2B"/>
                </a:solidFill>
                <a:highlight>
                  <a:srgbClr val="F9F9F9"/>
                </a:highlight>
                <a:latin typeface="Arial"/>
                <a:ea typeface="Arial"/>
                <a:cs typeface="Arial"/>
                <a:sym typeface="Arial"/>
              </a:rPr>
              <a:t>User Interface (UI)</a:t>
            </a:r>
            <a:endParaRPr sz="2800" dirty="0"/>
          </a:p>
        </p:txBody>
      </p:sp>
      <p:sp>
        <p:nvSpPr>
          <p:cNvPr id="145" name="Google Shape;145;p22"/>
          <p:cNvSpPr txBox="1"/>
          <p:nvPr/>
        </p:nvSpPr>
        <p:spPr>
          <a:xfrm>
            <a:off x="132600" y="840508"/>
            <a:ext cx="9011400" cy="3631733"/>
          </a:xfrm>
          <a:prstGeom prst="rect">
            <a:avLst/>
          </a:prstGeom>
          <a:noFill/>
          <a:ln>
            <a:noFill/>
          </a:ln>
        </p:spPr>
        <p:txBody>
          <a:bodyPr spcFirstLastPara="1" wrap="square" lIns="91425" tIns="91425" rIns="91425" bIns="91425" anchor="t" anchorCtr="0">
            <a:spAutoFit/>
          </a:bodyPr>
          <a:lstStyle/>
          <a:p>
            <a:pPr algn="l" fontAlgn="base"/>
            <a:r>
              <a:rPr lang="en-US" sz="1600" dirty="0">
                <a:solidFill>
                  <a:srgbClr val="0A0A23"/>
                </a:solidFill>
                <a:latin typeface="Lato" panose="020F0502020204030203" pitchFamily="34" charset="0"/>
              </a:rPr>
              <a:t>U</a:t>
            </a:r>
            <a:r>
              <a:rPr lang="en-US" sz="1600" b="0" i="0" dirty="0">
                <a:solidFill>
                  <a:srgbClr val="0A0A23"/>
                </a:solidFill>
                <a:effectLst/>
                <a:latin typeface="Lato" panose="020F0502020204030203" pitchFamily="34" charset="0"/>
              </a:rPr>
              <a:t>ser interface(UI),  involves every visual part of a digital product/service that a user interacts with. This includes mobile apps, websites, screens, touchscreens, keyboards, and wearable technology such as smartwatches, to name a few.</a:t>
            </a:r>
          </a:p>
          <a:p>
            <a:pPr algn="l" fontAlgn="base"/>
            <a:endParaRPr lang="en-US" sz="1600" b="0" i="0" dirty="0">
              <a:solidFill>
                <a:srgbClr val="0A0A23"/>
              </a:solidFill>
              <a:effectLst/>
              <a:latin typeface="Lato" panose="020F0502020204030203" pitchFamily="34" charset="0"/>
            </a:endParaRPr>
          </a:p>
          <a:p>
            <a:pPr algn="l" fontAlgn="base"/>
            <a:r>
              <a:rPr lang="en-US" sz="1600" b="0" i="0" dirty="0">
                <a:solidFill>
                  <a:srgbClr val="0A0A23"/>
                </a:solidFill>
                <a:effectLst/>
                <a:latin typeface="Lato" panose="020F0502020204030203" pitchFamily="34" charset="0"/>
              </a:rPr>
              <a:t>You can think of it as the bridge between the user and technology.</a:t>
            </a:r>
          </a:p>
          <a:p>
            <a:pPr algn="l" fontAlgn="base"/>
            <a:endParaRPr lang="en-US" sz="1600" b="0" i="0" dirty="0">
              <a:solidFill>
                <a:srgbClr val="0A0A23"/>
              </a:solidFill>
              <a:effectLst/>
              <a:latin typeface="Lato" panose="020F0502020204030203" pitchFamily="34" charset="0"/>
            </a:endParaRPr>
          </a:p>
          <a:p>
            <a:pPr algn="l" fontAlgn="base"/>
            <a:r>
              <a:rPr lang="en-US" sz="1600" b="0" i="0" dirty="0">
                <a:solidFill>
                  <a:srgbClr val="0A0A23"/>
                </a:solidFill>
                <a:effectLst/>
                <a:latin typeface="Lato" panose="020F0502020204030203" pitchFamily="34" charset="0"/>
              </a:rPr>
              <a:t>A UI designer is responsible for designing every step that allows a user to interact with the digital product/service. This includes layouts, structure, buttons, colors, and animations.</a:t>
            </a:r>
          </a:p>
          <a:p>
            <a:pPr algn="l" fontAlgn="base"/>
            <a:endParaRPr lang="en-US" sz="1600" b="0" i="0" dirty="0">
              <a:solidFill>
                <a:srgbClr val="0A0A23"/>
              </a:solidFill>
              <a:effectLst/>
              <a:latin typeface="Lato" panose="020F0502020204030203" pitchFamily="34" charset="0"/>
            </a:endParaRPr>
          </a:p>
          <a:p>
            <a:pPr algn="l" fontAlgn="base"/>
            <a:r>
              <a:rPr lang="en-US" sz="1600" b="0" i="0" dirty="0">
                <a:solidFill>
                  <a:srgbClr val="0A0A23"/>
                </a:solidFill>
                <a:effectLst/>
                <a:latin typeface="Lato" panose="020F0502020204030203" pitchFamily="34" charset="0"/>
              </a:rPr>
              <a:t>UI design is all about the </a:t>
            </a:r>
            <a:r>
              <a:rPr lang="en-US" sz="1600" b="0" i="1" dirty="0">
                <a:solidFill>
                  <a:srgbClr val="0A0A23"/>
                </a:solidFill>
                <a:effectLst/>
                <a:latin typeface="inherit"/>
              </a:rPr>
              <a:t>look,</a:t>
            </a:r>
            <a:r>
              <a:rPr lang="en-US" sz="1600" b="0" i="0" dirty="0">
                <a:solidFill>
                  <a:srgbClr val="0A0A23"/>
                </a:solidFill>
                <a:effectLst/>
                <a:latin typeface="Lato" panose="020F0502020204030203" pitchFamily="34" charset="0"/>
              </a:rPr>
              <a:t> </a:t>
            </a:r>
            <a:r>
              <a:rPr lang="en-US" sz="1600" b="0" i="1" dirty="0">
                <a:solidFill>
                  <a:srgbClr val="0A0A23"/>
                </a:solidFill>
                <a:effectLst/>
                <a:latin typeface="inherit"/>
              </a:rPr>
              <a:t>feel</a:t>
            </a:r>
            <a:r>
              <a:rPr lang="en-US" sz="1600" b="0" i="0" dirty="0">
                <a:solidFill>
                  <a:srgbClr val="0A0A23"/>
                </a:solidFill>
                <a:effectLst/>
                <a:latin typeface="Lato" panose="020F0502020204030203" pitchFamily="34" charset="0"/>
              </a:rPr>
              <a:t>, and </a:t>
            </a:r>
            <a:r>
              <a:rPr lang="en-US" sz="1600" b="0" i="1" dirty="0">
                <a:solidFill>
                  <a:srgbClr val="0A0A23"/>
                </a:solidFill>
                <a:effectLst/>
                <a:latin typeface="inherit"/>
              </a:rPr>
              <a:t>aesthetics</a:t>
            </a:r>
            <a:r>
              <a:rPr lang="en-US" sz="1600" b="0" i="0" dirty="0">
                <a:solidFill>
                  <a:srgbClr val="0A0A23"/>
                </a:solidFill>
                <a:effectLst/>
                <a:latin typeface="Lato" panose="020F0502020204030203" pitchFamily="34" charset="0"/>
              </a:rPr>
              <a:t> of a digital product. It involves every visual aspect and appearance of the product the user interacts with.</a:t>
            </a:r>
          </a:p>
          <a:p>
            <a:pPr algn="l" fontAlgn="base"/>
            <a:endParaRPr lang="en-US" sz="1600" b="0" i="0" dirty="0">
              <a:solidFill>
                <a:srgbClr val="0A0A23"/>
              </a:solidFill>
              <a:effectLst/>
              <a:latin typeface="Lato" panose="020F0502020204030203" pitchFamily="34" charset="0"/>
            </a:endParaRPr>
          </a:p>
          <a:p>
            <a:pPr algn="l" fontAlgn="base"/>
            <a:r>
              <a:rPr lang="en-US" sz="1600" b="0" i="0" dirty="0">
                <a:solidFill>
                  <a:srgbClr val="0A0A23"/>
                </a:solidFill>
                <a:effectLst/>
                <a:latin typeface="Lato" panose="020F0502020204030203" pitchFamily="34" charset="0"/>
              </a:rPr>
              <a:t>The end goal of a UI designer is to make something visually appealing to the user that's easy to interact with.</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0" lvl="0" indent="0" algn="ctr" rtl="0">
              <a:spcBef>
                <a:spcPts val="0"/>
              </a:spcBef>
              <a:spcAft>
                <a:spcPts val="0"/>
              </a:spcAft>
              <a:buNone/>
            </a:pPr>
            <a:r>
              <a:rPr lang="en" sz="3200"/>
              <a:t>Designing User Interfaces for the Users</a:t>
            </a:r>
            <a:endParaRPr sz="3200"/>
          </a:p>
        </p:txBody>
      </p:sp>
      <p:sp>
        <p:nvSpPr>
          <p:cNvPr id="114" name="Google Shape;114;p17"/>
          <p:cNvSpPr txBox="1"/>
          <p:nvPr/>
        </p:nvSpPr>
        <p:spPr>
          <a:xfrm>
            <a:off x="66300" y="632700"/>
            <a:ext cx="9011400" cy="4168800"/>
          </a:xfrm>
          <a:prstGeom prst="rect">
            <a:avLst/>
          </a:prstGeom>
          <a:noFill/>
          <a:ln>
            <a:noFill/>
          </a:ln>
        </p:spPr>
        <p:txBody>
          <a:bodyPr spcFirstLastPara="1" wrap="square" lIns="91425" tIns="91425" rIns="91425" bIns="91425" anchor="t" anchorCtr="0">
            <a:spAutoFit/>
          </a:bodyPr>
          <a:lstStyle/>
          <a:p>
            <a:pPr marL="0" lvl="0" indent="0" algn="l" rtl="0">
              <a:lnSpc>
                <a:spcPct val="178000"/>
              </a:lnSpc>
              <a:spcBef>
                <a:spcPts val="0"/>
              </a:spcBef>
              <a:spcAft>
                <a:spcPts val="0"/>
              </a:spcAft>
              <a:buNone/>
            </a:pPr>
            <a:r>
              <a:rPr lang="en" sz="1600" dirty="0">
                <a:solidFill>
                  <a:srgbClr val="2B2B2B"/>
                </a:solidFill>
                <a:highlight>
                  <a:srgbClr val="F9F9F9"/>
                </a:highlight>
                <a:latin typeface="Merriweather"/>
                <a:ea typeface="Merriweather"/>
                <a:cs typeface="Merriweather"/>
                <a:sym typeface="Merriweather"/>
              </a:rPr>
              <a:t>User interfaces are the access points where users interact with designs. They come in three formats:</a:t>
            </a:r>
            <a:endParaRPr sz="1600" dirty="0">
              <a:solidFill>
                <a:srgbClr val="2B2B2B"/>
              </a:solidFill>
              <a:highlight>
                <a:srgbClr val="F9F9F9"/>
              </a:highlight>
              <a:latin typeface="Merriweather"/>
              <a:ea typeface="Merriweather"/>
              <a:cs typeface="Merriweather"/>
              <a:sym typeface="Merriweather"/>
            </a:endParaRPr>
          </a:p>
          <a:p>
            <a:pPr marL="457200" lvl="0" indent="-330200" algn="l" rtl="0">
              <a:lnSpc>
                <a:spcPct val="178000"/>
              </a:lnSpc>
              <a:spcBef>
                <a:spcPts val="1800"/>
              </a:spcBef>
              <a:spcAft>
                <a:spcPts val="0"/>
              </a:spcAft>
              <a:buClr>
                <a:srgbClr val="2B2B2B"/>
              </a:buClr>
              <a:buSzPts val="1600"/>
              <a:buFont typeface="Merriweather"/>
              <a:buAutoNum type="arabicPeriod"/>
            </a:pPr>
            <a:r>
              <a:rPr lang="en" sz="1600" b="1" dirty="0">
                <a:solidFill>
                  <a:srgbClr val="2B2B2B"/>
                </a:solidFill>
                <a:highlight>
                  <a:srgbClr val="F9F9F9"/>
                </a:highlight>
                <a:latin typeface="Merriweather"/>
                <a:ea typeface="Merriweather"/>
                <a:cs typeface="Merriweather"/>
                <a:sym typeface="Merriweather"/>
              </a:rPr>
              <a:t>Graphical user interfaces (GUIs)</a:t>
            </a:r>
            <a:r>
              <a:rPr lang="en" sz="1600" dirty="0">
                <a:solidFill>
                  <a:srgbClr val="2B2B2B"/>
                </a:solidFill>
                <a:highlight>
                  <a:srgbClr val="F9F9F9"/>
                </a:highlight>
                <a:latin typeface="Merriweather"/>
                <a:ea typeface="Merriweather"/>
                <a:cs typeface="Merriweather"/>
                <a:sym typeface="Merriweather"/>
              </a:rPr>
              <a:t>—Users interact with visual representations on digital control panels. A computer’s desktop is a GUI.</a:t>
            </a:r>
            <a:endParaRPr sz="1600" dirty="0">
              <a:solidFill>
                <a:srgbClr val="2B2B2B"/>
              </a:solidFill>
              <a:highlight>
                <a:srgbClr val="F9F9F9"/>
              </a:highlight>
              <a:latin typeface="Merriweather"/>
              <a:ea typeface="Merriweather"/>
              <a:cs typeface="Merriweather"/>
              <a:sym typeface="Merriweather"/>
            </a:endParaRPr>
          </a:p>
          <a:p>
            <a:pPr marL="457200" lvl="0" indent="-330200" algn="l" rtl="0">
              <a:lnSpc>
                <a:spcPct val="178000"/>
              </a:lnSpc>
              <a:spcBef>
                <a:spcPts val="0"/>
              </a:spcBef>
              <a:spcAft>
                <a:spcPts val="0"/>
              </a:spcAft>
              <a:buClr>
                <a:srgbClr val="2B2B2B"/>
              </a:buClr>
              <a:buSzPts val="1600"/>
              <a:buFont typeface="Merriweather"/>
              <a:buAutoNum type="arabicPeriod"/>
            </a:pPr>
            <a:r>
              <a:rPr lang="en" sz="1600" b="1" dirty="0">
                <a:solidFill>
                  <a:srgbClr val="2B2B2B"/>
                </a:solidFill>
                <a:highlight>
                  <a:srgbClr val="F9F9F9"/>
                </a:highlight>
                <a:latin typeface="Merriweather"/>
                <a:ea typeface="Merriweather"/>
                <a:cs typeface="Merriweather"/>
                <a:sym typeface="Merriweather"/>
              </a:rPr>
              <a:t>Voice-controlled interfaces</a:t>
            </a:r>
            <a:r>
              <a:rPr lang="en" sz="1600" dirty="0">
                <a:solidFill>
                  <a:srgbClr val="2B2B2B"/>
                </a:solidFill>
                <a:highlight>
                  <a:srgbClr val="F9F9F9"/>
                </a:highlight>
                <a:latin typeface="Merriweather"/>
                <a:ea typeface="Merriweather"/>
                <a:cs typeface="Merriweather"/>
                <a:sym typeface="Merriweather"/>
              </a:rPr>
              <a:t> </a:t>
            </a:r>
            <a:r>
              <a:rPr lang="en" sz="1600" b="1" dirty="0">
                <a:solidFill>
                  <a:srgbClr val="2B2B2B"/>
                </a:solidFill>
                <a:highlight>
                  <a:srgbClr val="F9F9F9"/>
                </a:highlight>
                <a:latin typeface="Merriweather"/>
                <a:ea typeface="Merriweather"/>
                <a:cs typeface="Merriweather"/>
                <a:sym typeface="Merriweather"/>
              </a:rPr>
              <a:t>(VUIs)—</a:t>
            </a:r>
            <a:r>
              <a:rPr lang="en" sz="1600" dirty="0">
                <a:solidFill>
                  <a:srgbClr val="2B2B2B"/>
                </a:solidFill>
                <a:highlight>
                  <a:srgbClr val="F9F9F9"/>
                </a:highlight>
                <a:latin typeface="Merriweather"/>
                <a:ea typeface="Merriweather"/>
                <a:cs typeface="Merriweather"/>
                <a:sym typeface="Merriweather"/>
              </a:rPr>
              <a:t>Users interact with these through their voices. Most smart assistants—e.g., Siri on iPhone and Alexa on Amazon devices—are VUIs.</a:t>
            </a:r>
            <a:endParaRPr sz="1600" dirty="0">
              <a:solidFill>
                <a:srgbClr val="2B2B2B"/>
              </a:solidFill>
              <a:highlight>
                <a:srgbClr val="F9F9F9"/>
              </a:highlight>
              <a:latin typeface="Merriweather"/>
              <a:ea typeface="Merriweather"/>
              <a:cs typeface="Merriweather"/>
              <a:sym typeface="Merriweather"/>
            </a:endParaRPr>
          </a:p>
          <a:p>
            <a:pPr marL="457200" lvl="0" indent="-330200" algn="l" rtl="0">
              <a:lnSpc>
                <a:spcPct val="178000"/>
              </a:lnSpc>
              <a:spcBef>
                <a:spcPts val="0"/>
              </a:spcBef>
              <a:spcAft>
                <a:spcPts val="0"/>
              </a:spcAft>
              <a:buClr>
                <a:srgbClr val="2B2B2B"/>
              </a:buClr>
              <a:buSzPts val="1600"/>
              <a:buFont typeface="Merriweather"/>
              <a:buAutoNum type="arabicPeriod"/>
            </a:pPr>
            <a:r>
              <a:rPr lang="en" sz="1600" b="1" dirty="0">
                <a:solidFill>
                  <a:srgbClr val="2B2B2B"/>
                </a:solidFill>
                <a:highlight>
                  <a:srgbClr val="F9F9F9"/>
                </a:highlight>
                <a:latin typeface="Merriweather"/>
                <a:ea typeface="Merriweather"/>
                <a:cs typeface="Merriweather"/>
                <a:sym typeface="Merriweather"/>
              </a:rPr>
              <a:t>Gesture-based interfaces</a:t>
            </a:r>
            <a:r>
              <a:rPr lang="en" sz="1600" dirty="0">
                <a:solidFill>
                  <a:srgbClr val="2B2B2B"/>
                </a:solidFill>
                <a:highlight>
                  <a:srgbClr val="F9F9F9"/>
                </a:highlight>
                <a:latin typeface="Merriweather"/>
                <a:ea typeface="Merriweather"/>
                <a:cs typeface="Merriweather"/>
                <a:sym typeface="Merriweather"/>
              </a:rPr>
              <a:t>—Users engage with 3D design spaces through bodily motions: e.g., in </a:t>
            </a:r>
            <a:r>
              <a:rPr lang="en" sz="1600" u="sng" dirty="0">
                <a:solidFill>
                  <a:schemeClr val="hlink"/>
                </a:solidFill>
                <a:highlight>
                  <a:srgbClr val="F9F9F9"/>
                </a:highlight>
                <a:latin typeface="Merriweather"/>
                <a:ea typeface="Merriweather"/>
                <a:cs typeface="Merriweather"/>
                <a:sym typeface="Merriweather"/>
                <a:hlinkClick r:id="rId3"/>
              </a:rPr>
              <a:t>virtual reality (VR)</a:t>
            </a:r>
            <a:r>
              <a:rPr lang="en" sz="1600" dirty="0">
                <a:solidFill>
                  <a:srgbClr val="2B2B2B"/>
                </a:solidFill>
                <a:highlight>
                  <a:srgbClr val="F9F9F9"/>
                </a:highlight>
                <a:latin typeface="Merriweather"/>
                <a:ea typeface="Merriweather"/>
                <a:cs typeface="Merriweather"/>
                <a:sym typeface="Merriweather"/>
              </a:rPr>
              <a:t> games.</a:t>
            </a:r>
            <a:endParaRPr sz="1600" dirty="0">
              <a:solidFill>
                <a:srgbClr val="1C1D1F"/>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0" lvl="0" indent="457200" algn="l" rtl="0">
              <a:lnSpc>
                <a:spcPct val="120000"/>
              </a:lnSpc>
              <a:spcBef>
                <a:spcPts val="4800"/>
              </a:spcBef>
              <a:spcAft>
                <a:spcPts val="0"/>
              </a:spcAft>
              <a:buNone/>
            </a:pPr>
            <a:r>
              <a:rPr lang="en" sz="2300" dirty="0">
                <a:solidFill>
                  <a:srgbClr val="2B2B2B"/>
                </a:solidFill>
                <a:highlight>
                  <a:srgbClr val="F9F9F9"/>
                </a:highlight>
                <a:latin typeface="Arial"/>
                <a:ea typeface="Arial"/>
                <a:cs typeface="Arial"/>
                <a:sym typeface="Arial"/>
              </a:rPr>
              <a:t>User Interface (UI) vs. User Experience (UX) Design</a:t>
            </a:r>
            <a:endParaRPr sz="23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800" dirty="0"/>
          </a:p>
        </p:txBody>
      </p:sp>
      <p:sp>
        <p:nvSpPr>
          <p:cNvPr id="145" name="Google Shape;145;p22"/>
          <p:cNvSpPr txBox="1"/>
          <p:nvPr/>
        </p:nvSpPr>
        <p:spPr>
          <a:xfrm>
            <a:off x="132600" y="1026775"/>
            <a:ext cx="9011400" cy="3478800"/>
          </a:xfrm>
          <a:prstGeom prst="rect">
            <a:avLst/>
          </a:prstGeom>
          <a:noFill/>
          <a:ln>
            <a:noFill/>
          </a:ln>
        </p:spPr>
        <p:txBody>
          <a:bodyPr spcFirstLastPara="1" wrap="square" lIns="91425" tIns="91425" rIns="91425" bIns="91425" anchor="t" anchorCtr="0">
            <a:spAutoFit/>
          </a:bodyPr>
          <a:lstStyle/>
          <a:p>
            <a:pPr marL="457200" lvl="0" indent="-342900" algn="l" rtl="0">
              <a:lnSpc>
                <a:spcPct val="155555"/>
              </a:lnSpc>
              <a:spcBef>
                <a:spcPts val="1200"/>
              </a:spcBef>
              <a:spcAft>
                <a:spcPts val="0"/>
              </a:spcAft>
              <a:buClr>
                <a:srgbClr val="2D333A"/>
              </a:buClr>
              <a:buSzPts val="1800"/>
              <a:buFont typeface="Merriweather"/>
              <a:buAutoNum type="arabicPeriod"/>
            </a:pPr>
            <a:r>
              <a:rPr lang="en" sz="1800" b="1">
                <a:solidFill>
                  <a:srgbClr val="2D333A"/>
                </a:solidFill>
                <a:highlight>
                  <a:srgbClr val="FFFFFF"/>
                </a:highlight>
              </a:rPr>
              <a:t>UX </a:t>
            </a:r>
            <a:r>
              <a:rPr lang="en" sz="1800" b="1" i="1">
                <a:solidFill>
                  <a:srgbClr val="2D333A"/>
                </a:solidFill>
                <a:highlight>
                  <a:srgbClr val="FFFFFF"/>
                </a:highlight>
              </a:rPr>
              <a:t>design</a:t>
            </a:r>
            <a:r>
              <a:rPr lang="en" sz="1800" b="1">
                <a:solidFill>
                  <a:srgbClr val="2D333A"/>
                </a:solidFill>
                <a:highlight>
                  <a:srgbClr val="FFFFFF"/>
                </a:highlight>
              </a:rPr>
              <a:t> is the careful planning and creation of the user experience and everything it entails.</a:t>
            </a:r>
            <a:r>
              <a:rPr lang="en" sz="1800">
                <a:solidFill>
                  <a:srgbClr val="2D333A"/>
                </a:solidFill>
                <a:highlight>
                  <a:srgbClr val="FFFFFF"/>
                </a:highlight>
              </a:rPr>
              <a:t> It focuses first and foremost on creating a product or service that solves a particular user problem, making sure the proposed solution is easy and enjoyable to use.</a:t>
            </a:r>
            <a:endParaRPr sz="1800">
              <a:solidFill>
                <a:srgbClr val="2D333A"/>
              </a:solidFill>
              <a:highlight>
                <a:srgbClr val="FFFFFF"/>
              </a:highlight>
            </a:endParaRPr>
          </a:p>
          <a:p>
            <a:pPr marL="457200" lvl="0" indent="-342900" algn="l" rtl="0">
              <a:lnSpc>
                <a:spcPct val="155555"/>
              </a:lnSpc>
              <a:spcBef>
                <a:spcPts val="0"/>
              </a:spcBef>
              <a:spcAft>
                <a:spcPts val="0"/>
              </a:spcAft>
              <a:buClr>
                <a:srgbClr val="2D333A"/>
              </a:buClr>
              <a:buSzPts val="1800"/>
              <a:buFont typeface="Merriweather"/>
              <a:buAutoNum type="arabicPeriod"/>
            </a:pPr>
            <a:r>
              <a:rPr lang="en" sz="1800" b="1">
                <a:solidFill>
                  <a:srgbClr val="2D333A"/>
                </a:solidFill>
                <a:highlight>
                  <a:srgbClr val="FFFFFF"/>
                </a:highlight>
              </a:rPr>
              <a:t>UI </a:t>
            </a:r>
            <a:r>
              <a:rPr lang="en" sz="1800" b="1" i="1">
                <a:solidFill>
                  <a:srgbClr val="2D333A"/>
                </a:solidFill>
                <a:highlight>
                  <a:srgbClr val="FFFFFF"/>
                </a:highlight>
              </a:rPr>
              <a:t>design</a:t>
            </a:r>
            <a:r>
              <a:rPr lang="en" sz="1800" b="1">
                <a:solidFill>
                  <a:srgbClr val="2D333A"/>
                </a:solidFill>
                <a:highlight>
                  <a:srgbClr val="FFFFFF"/>
                </a:highlight>
              </a:rPr>
              <a:t> is the process of designing how digital interfaces look and behave.</a:t>
            </a:r>
            <a:r>
              <a:rPr lang="en" sz="1800">
                <a:solidFill>
                  <a:srgbClr val="2D333A"/>
                </a:solidFill>
                <a:highlight>
                  <a:srgbClr val="FFFFFF"/>
                </a:highlight>
              </a:rPr>
              <a:t> It covers all the visual and interactive properties of websites, software and apps—from colours and typography to buttons, scroll functions, animations and more.</a:t>
            </a:r>
            <a:endParaRPr sz="1800" b="1">
              <a:solidFill>
                <a:srgbClr val="2D333A"/>
              </a:solidFill>
              <a:highlight>
                <a:srgbClr val="FFFFFF"/>
              </a:highlight>
            </a:endParaRPr>
          </a:p>
        </p:txBody>
      </p:sp>
    </p:spTree>
    <p:extLst>
      <p:ext uri="{BB962C8B-B14F-4D97-AF65-F5344CB8AC3E}">
        <p14:creationId xmlns="" xmlns:p14="http://schemas.microsoft.com/office/powerpoint/2010/main" val="4759259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0"/>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0" lvl="0" indent="0" algn="ctr" rtl="0">
              <a:spcBef>
                <a:spcPts val="0"/>
              </a:spcBef>
              <a:spcAft>
                <a:spcPts val="0"/>
              </a:spcAft>
              <a:buNone/>
            </a:pPr>
            <a:r>
              <a:rPr lang="en" sz="2800"/>
              <a:t>Designing User Interfaces for the Users: Case Study</a:t>
            </a:r>
            <a:endParaRPr sz="2800"/>
          </a:p>
        </p:txBody>
      </p:sp>
      <p:sp>
        <p:nvSpPr>
          <p:cNvPr id="133" name="Google Shape;133;p20"/>
          <p:cNvSpPr txBox="1"/>
          <p:nvPr/>
        </p:nvSpPr>
        <p:spPr>
          <a:xfrm>
            <a:off x="66300" y="773425"/>
            <a:ext cx="9011400" cy="3499500"/>
          </a:xfrm>
          <a:prstGeom prst="rect">
            <a:avLst/>
          </a:prstGeom>
          <a:noFill/>
          <a:ln>
            <a:noFill/>
          </a:ln>
        </p:spPr>
        <p:txBody>
          <a:bodyPr spcFirstLastPara="1" wrap="square" lIns="91425" tIns="91425" rIns="91425" bIns="91425" anchor="t" anchorCtr="0">
            <a:spAutoFit/>
          </a:bodyPr>
          <a:lstStyle/>
          <a:p>
            <a:pPr marL="457200" lvl="0" indent="-330200" algn="l" rtl="0">
              <a:lnSpc>
                <a:spcPct val="178000"/>
              </a:lnSpc>
              <a:spcBef>
                <a:spcPts val="0"/>
              </a:spcBef>
              <a:spcAft>
                <a:spcPts val="0"/>
              </a:spcAft>
              <a:buClr>
                <a:srgbClr val="2B2B2B"/>
              </a:buClr>
              <a:buSzPts val="1600"/>
              <a:buFont typeface="Merriweather"/>
              <a:buAutoNum type="arabicPeriod"/>
            </a:pPr>
            <a:r>
              <a:rPr lang="en" sz="1600" b="1">
                <a:solidFill>
                  <a:srgbClr val="2B2B2B"/>
                </a:solidFill>
                <a:highlight>
                  <a:srgbClr val="F9F9F9"/>
                </a:highlight>
                <a:latin typeface="Merriweather"/>
                <a:ea typeface="Merriweather"/>
                <a:cs typeface="Merriweather"/>
                <a:sym typeface="Merriweather"/>
              </a:rPr>
              <a:t>UIs should also be enjoyable (or at least satisfying and frustration-free).</a:t>
            </a:r>
            <a:endParaRPr sz="1600" b="1">
              <a:solidFill>
                <a:srgbClr val="2B2B2B"/>
              </a:solidFill>
              <a:highlight>
                <a:srgbClr val="F9F9F9"/>
              </a:highlight>
              <a:latin typeface="Merriweather"/>
              <a:ea typeface="Merriweather"/>
              <a:cs typeface="Merriweather"/>
              <a:sym typeface="Merriweather"/>
            </a:endParaRPr>
          </a:p>
          <a:p>
            <a:pPr marL="914400" lvl="1" indent="-330200" algn="l" rtl="0">
              <a:lnSpc>
                <a:spcPct val="178000"/>
              </a:lnSpc>
              <a:spcBef>
                <a:spcPts val="0"/>
              </a:spcBef>
              <a:spcAft>
                <a:spcPts val="0"/>
              </a:spcAft>
              <a:buClr>
                <a:srgbClr val="2B2B2B"/>
              </a:buClr>
              <a:buSzPts val="1600"/>
              <a:buFont typeface="Merriweather"/>
              <a:buAutoNum type="alphaLcPeriod"/>
            </a:pPr>
            <a:r>
              <a:rPr lang="en" sz="1600">
                <a:solidFill>
                  <a:srgbClr val="2B2B2B"/>
                </a:solidFill>
                <a:highlight>
                  <a:srgbClr val="F9F9F9"/>
                </a:highlight>
                <a:latin typeface="Merriweather"/>
                <a:ea typeface="Merriweather"/>
                <a:cs typeface="Merriweather"/>
                <a:sym typeface="Merriweather"/>
              </a:rPr>
              <a:t>When your design predicts users’ needs, they can enjoy more personalized and immersive experiences. Delight them, and they’ll keep returning.</a:t>
            </a:r>
            <a:endParaRPr sz="1600">
              <a:solidFill>
                <a:srgbClr val="2B2B2B"/>
              </a:solidFill>
              <a:highlight>
                <a:srgbClr val="F9F9F9"/>
              </a:highlight>
              <a:latin typeface="Merriweather"/>
              <a:ea typeface="Merriweather"/>
              <a:cs typeface="Merriweather"/>
              <a:sym typeface="Merriweather"/>
            </a:endParaRPr>
          </a:p>
          <a:p>
            <a:pPr marL="914400" lvl="1" indent="-330200" algn="l" rtl="0">
              <a:lnSpc>
                <a:spcPct val="178000"/>
              </a:lnSpc>
              <a:spcBef>
                <a:spcPts val="0"/>
              </a:spcBef>
              <a:spcAft>
                <a:spcPts val="0"/>
              </a:spcAft>
              <a:buClr>
                <a:srgbClr val="2B2B2B"/>
              </a:buClr>
              <a:buSzPts val="1600"/>
              <a:buFont typeface="Merriweather"/>
              <a:buAutoNum type="alphaLcPeriod"/>
            </a:pPr>
            <a:r>
              <a:rPr lang="en" sz="1600">
                <a:solidFill>
                  <a:srgbClr val="2B2B2B"/>
                </a:solidFill>
                <a:highlight>
                  <a:srgbClr val="F9F9F9"/>
                </a:highlight>
                <a:latin typeface="Merriweather"/>
                <a:ea typeface="Merriweather"/>
                <a:cs typeface="Merriweather"/>
                <a:sym typeface="Merriweather"/>
              </a:rPr>
              <a:t>Where appropriate, elements of </a:t>
            </a:r>
            <a:r>
              <a:rPr lang="en" sz="1600" u="sng">
                <a:solidFill>
                  <a:schemeClr val="hlink"/>
                </a:solidFill>
                <a:highlight>
                  <a:srgbClr val="F9F9F9"/>
                </a:highlight>
                <a:latin typeface="Merriweather"/>
                <a:ea typeface="Merriweather"/>
                <a:cs typeface="Merriweather"/>
                <a:sym typeface="Merriweather"/>
                <a:hlinkClick r:id="rId3"/>
              </a:rPr>
              <a:t>gamification</a:t>
            </a:r>
            <a:r>
              <a:rPr lang="en" sz="1600">
                <a:solidFill>
                  <a:srgbClr val="2B2B2B"/>
                </a:solidFill>
                <a:highlight>
                  <a:srgbClr val="F9F9F9"/>
                </a:highlight>
                <a:latin typeface="Merriweather"/>
                <a:ea typeface="Merriweather"/>
                <a:cs typeface="Merriweather"/>
                <a:sym typeface="Merriweather"/>
              </a:rPr>
              <a:t> can make your design more fun.</a:t>
            </a:r>
            <a:endParaRPr sz="1600">
              <a:solidFill>
                <a:srgbClr val="2B2B2B"/>
              </a:solidFill>
              <a:highlight>
                <a:srgbClr val="F9F9F9"/>
              </a:highlight>
              <a:latin typeface="Merriweather"/>
              <a:ea typeface="Merriweather"/>
              <a:cs typeface="Merriweather"/>
              <a:sym typeface="Merriweather"/>
            </a:endParaRPr>
          </a:p>
          <a:p>
            <a:pPr marL="457200" lvl="0" indent="-330200" algn="l" rtl="0">
              <a:lnSpc>
                <a:spcPct val="178000"/>
              </a:lnSpc>
              <a:spcBef>
                <a:spcPts val="0"/>
              </a:spcBef>
              <a:spcAft>
                <a:spcPts val="0"/>
              </a:spcAft>
              <a:buClr>
                <a:srgbClr val="2B2B2B"/>
              </a:buClr>
              <a:buSzPts val="1600"/>
              <a:buFont typeface="Merriweather"/>
              <a:buAutoNum type="arabicPeriod"/>
            </a:pPr>
            <a:r>
              <a:rPr lang="en" sz="1600" b="1">
                <a:solidFill>
                  <a:srgbClr val="2B2B2B"/>
                </a:solidFill>
                <a:highlight>
                  <a:srgbClr val="F9F9F9"/>
                </a:highlight>
                <a:latin typeface="Merriweather"/>
                <a:ea typeface="Merriweather"/>
                <a:cs typeface="Merriweather"/>
                <a:sym typeface="Merriweather"/>
              </a:rPr>
              <a:t>UIs should communicate brand values and reinforce users’ trust.</a:t>
            </a:r>
            <a:endParaRPr sz="1600" b="1">
              <a:solidFill>
                <a:srgbClr val="2B2B2B"/>
              </a:solidFill>
              <a:highlight>
                <a:srgbClr val="F9F9F9"/>
              </a:highlight>
              <a:latin typeface="Merriweather"/>
              <a:ea typeface="Merriweather"/>
              <a:cs typeface="Merriweather"/>
              <a:sym typeface="Merriweather"/>
            </a:endParaRPr>
          </a:p>
          <a:p>
            <a:pPr marL="914400" lvl="1" indent="-330200" algn="l" rtl="0">
              <a:lnSpc>
                <a:spcPct val="178000"/>
              </a:lnSpc>
              <a:spcBef>
                <a:spcPts val="0"/>
              </a:spcBef>
              <a:spcAft>
                <a:spcPts val="0"/>
              </a:spcAft>
              <a:buClr>
                <a:srgbClr val="2B2B2B"/>
              </a:buClr>
              <a:buSzPts val="1600"/>
              <a:buFont typeface="Merriweather"/>
              <a:buAutoNum type="alphaLcPeriod"/>
            </a:pPr>
            <a:r>
              <a:rPr lang="en" sz="1600">
                <a:solidFill>
                  <a:srgbClr val="2B2B2B"/>
                </a:solidFill>
                <a:highlight>
                  <a:srgbClr val="F9F9F9"/>
                </a:highlight>
                <a:latin typeface="Merriweather"/>
                <a:ea typeface="Merriweather"/>
                <a:cs typeface="Merriweather"/>
                <a:sym typeface="Merriweather"/>
              </a:rPr>
              <a:t>Good design is </a:t>
            </a:r>
            <a:r>
              <a:rPr lang="en" sz="1600" u="sng">
                <a:solidFill>
                  <a:schemeClr val="hlink"/>
                </a:solidFill>
                <a:highlight>
                  <a:srgbClr val="F9F9F9"/>
                </a:highlight>
                <a:latin typeface="Merriweather"/>
                <a:ea typeface="Merriweather"/>
                <a:cs typeface="Merriweather"/>
                <a:sym typeface="Merriweather"/>
                <a:hlinkClick r:id="rId4"/>
              </a:rPr>
              <a:t>emotional design</a:t>
            </a:r>
            <a:r>
              <a:rPr lang="en" sz="1600">
                <a:solidFill>
                  <a:srgbClr val="2B2B2B"/>
                </a:solidFill>
                <a:highlight>
                  <a:srgbClr val="F9F9F9"/>
                </a:highlight>
                <a:latin typeface="Merriweather"/>
                <a:ea typeface="Merriweather"/>
                <a:cs typeface="Merriweather"/>
                <a:sym typeface="Merriweather"/>
              </a:rPr>
              <a:t>. Users associate good feelings with brands that speak to them at all levels and keep the magic of pleasurable, seamless experiences alive.</a:t>
            </a:r>
            <a:endParaRPr sz="1600">
              <a:solidFill>
                <a:srgbClr val="2B2B2B"/>
              </a:solidFill>
              <a:highlight>
                <a:srgbClr val="F9F9F9"/>
              </a:highlight>
              <a:latin typeface="Merriweather"/>
              <a:ea typeface="Merriweather"/>
              <a:cs typeface="Merriweather"/>
              <a:sym typeface="Merriweathe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5"/>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User Experience (UX)</a:t>
            </a:r>
            <a:endParaRPr/>
          </a:p>
        </p:txBody>
      </p:sp>
      <p:sp>
        <p:nvSpPr>
          <p:cNvPr id="102" name="Google Shape;102;p15"/>
          <p:cNvSpPr txBox="1"/>
          <p:nvPr/>
        </p:nvSpPr>
        <p:spPr>
          <a:xfrm>
            <a:off x="132600" y="814925"/>
            <a:ext cx="9011400" cy="315775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dirty="0">
                <a:solidFill>
                  <a:srgbClr val="1C1D1F"/>
                </a:solidFill>
                <a:latin typeface="Roboto"/>
                <a:ea typeface="Roboto"/>
                <a:cs typeface="Roboto"/>
                <a:sym typeface="Roboto"/>
              </a:rPr>
              <a:t>User experience is a person's perceptions and responses that result from the use or anticipated use of a product system or service.</a:t>
            </a:r>
            <a:endParaRPr sz="1600" dirty="0">
              <a:solidFill>
                <a:srgbClr val="1C1D1F"/>
              </a:solidFill>
              <a:latin typeface="Roboto"/>
              <a:ea typeface="Roboto"/>
              <a:cs typeface="Roboto"/>
              <a:sym typeface="Roboto"/>
            </a:endParaRPr>
          </a:p>
          <a:p>
            <a:pPr marL="0" lvl="0" indent="0" algn="l" rtl="0">
              <a:lnSpc>
                <a:spcPct val="115000"/>
              </a:lnSpc>
              <a:spcBef>
                <a:spcPts val="0"/>
              </a:spcBef>
              <a:spcAft>
                <a:spcPts val="0"/>
              </a:spcAft>
              <a:buNone/>
            </a:pPr>
            <a:endParaRPr sz="1600" dirty="0">
              <a:solidFill>
                <a:srgbClr val="333333"/>
              </a:solidFill>
              <a:highlight>
                <a:srgbClr val="FFFFFF"/>
              </a:highlight>
            </a:endParaRPr>
          </a:p>
          <a:p>
            <a:pPr marL="0" lvl="0" indent="0" algn="l" rtl="0">
              <a:lnSpc>
                <a:spcPct val="115000"/>
              </a:lnSpc>
              <a:spcBef>
                <a:spcPts val="0"/>
              </a:spcBef>
              <a:spcAft>
                <a:spcPts val="0"/>
              </a:spcAft>
              <a:buNone/>
            </a:pPr>
            <a:r>
              <a:rPr lang="en" sz="1600" dirty="0">
                <a:solidFill>
                  <a:srgbClr val="333333"/>
                </a:solidFill>
                <a:highlight>
                  <a:srgbClr val="FFFFFF"/>
                </a:highlight>
              </a:rPr>
              <a:t>The field of user experience centers on the idea that we must design products around people, rather than teaching people how to use products: user-centered design (UCD), not technology-centered design. </a:t>
            </a:r>
            <a:endParaRPr sz="1600" dirty="0">
              <a:solidFill>
                <a:srgbClr val="333333"/>
              </a:solidFill>
              <a:highlight>
                <a:srgbClr val="FFFFFF"/>
              </a:highlight>
            </a:endParaRPr>
          </a:p>
          <a:p>
            <a:pPr marL="0" lvl="0" indent="0" algn="l" rtl="0">
              <a:lnSpc>
                <a:spcPct val="115000"/>
              </a:lnSpc>
              <a:spcBef>
                <a:spcPts val="0"/>
              </a:spcBef>
              <a:spcAft>
                <a:spcPts val="0"/>
              </a:spcAft>
              <a:buNone/>
            </a:pPr>
            <a:endParaRPr sz="1600" dirty="0">
              <a:solidFill>
                <a:srgbClr val="333333"/>
              </a:solidFill>
              <a:highlight>
                <a:srgbClr val="FFFFFF"/>
              </a:highlight>
            </a:endParaRPr>
          </a:p>
          <a:p>
            <a:pPr marL="0" lvl="0" indent="0" algn="l" rtl="0">
              <a:lnSpc>
                <a:spcPct val="115000"/>
              </a:lnSpc>
              <a:spcBef>
                <a:spcPts val="0"/>
              </a:spcBef>
              <a:spcAft>
                <a:spcPts val="0"/>
              </a:spcAft>
              <a:buNone/>
            </a:pPr>
            <a:r>
              <a:rPr lang="en" sz="1600" b="1" dirty="0">
                <a:solidFill>
                  <a:srgbClr val="333333"/>
                </a:solidFill>
                <a:highlight>
                  <a:srgbClr val="FFFFFF"/>
                </a:highlight>
              </a:rPr>
              <a:t>In order to do so, we must understand </a:t>
            </a:r>
            <a:r>
              <a:rPr lang="en" sz="2000" b="1" dirty="0">
                <a:solidFill>
                  <a:srgbClr val="333333"/>
                </a:solidFill>
                <a:highlight>
                  <a:srgbClr val="FFFFFF"/>
                </a:highlight>
              </a:rPr>
              <a:t>people—their behaviors, attitudes, needs, and </a:t>
            </a:r>
            <a:r>
              <a:rPr lang="en" sz="2000" b="1" dirty="0" smtClean="0">
                <a:solidFill>
                  <a:srgbClr val="333333"/>
                </a:solidFill>
                <a:highlight>
                  <a:srgbClr val="FFFFFF"/>
                </a:highlight>
              </a:rPr>
              <a:t>goals</a:t>
            </a:r>
            <a:r>
              <a:rPr lang="en" sz="2000" b="1" dirty="0">
                <a:solidFill>
                  <a:srgbClr val="333333"/>
                </a:solidFill>
                <a:highlight>
                  <a:srgbClr val="FFFFFF"/>
                </a:highlight>
              </a:rPr>
              <a:t>. </a:t>
            </a:r>
            <a:endParaRPr sz="2000" b="1" dirty="0">
              <a:solidFill>
                <a:srgbClr val="333333"/>
              </a:solidFill>
              <a:highlight>
                <a:srgbClr val="FFFFFF"/>
              </a:highlight>
            </a:endParaRPr>
          </a:p>
          <a:p>
            <a:pPr marL="0" lvl="0" indent="0" algn="l" rtl="0">
              <a:lnSpc>
                <a:spcPct val="115000"/>
              </a:lnSpc>
              <a:spcBef>
                <a:spcPts val="0"/>
              </a:spcBef>
              <a:spcAft>
                <a:spcPts val="0"/>
              </a:spcAft>
              <a:buNone/>
            </a:pPr>
            <a:endParaRPr sz="1600" dirty="0">
              <a:solidFill>
                <a:srgbClr val="333333"/>
              </a:solidFill>
              <a:highlight>
                <a:srgbClr val="FFFFFF"/>
              </a:high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9"/>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0" lvl="0" indent="0" algn="ctr" rtl="0">
              <a:spcBef>
                <a:spcPts val="0"/>
              </a:spcBef>
              <a:spcAft>
                <a:spcPts val="0"/>
              </a:spcAft>
              <a:buNone/>
            </a:pPr>
            <a:r>
              <a:rPr lang="en" sz="2800"/>
              <a:t>User Interface Example</a:t>
            </a:r>
            <a:endParaRPr sz="2800"/>
          </a:p>
        </p:txBody>
      </p:sp>
      <p:pic>
        <p:nvPicPr>
          <p:cNvPr id="126" name="Google Shape;126;p19"/>
          <p:cNvPicPr preferRelativeResize="0"/>
          <p:nvPr/>
        </p:nvPicPr>
        <p:blipFill>
          <a:blip r:embed="rId3">
            <a:alphaModFix/>
          </a:blip>
          <a:stretch>
            <a:fillRect/>
          </a:stretch>
        </p:blipFill>
        <p:spPr>
          <a:xfrm>
            <a:off x="601450" y="818775"/>
            <a:ext cx="6987599" cy="3892325"/>
          </a:xfrm>
          <a:prstGeom prst="rect">
            <a:avLst/>
          </a:prstGeom>
          <a:noFill/>
          <a:ln>
            <a:noFill/>
          </a:ln>
        </p:spPr>
      </p:pic>
      <p:sp>
        <p:nvSpPr>
          <p:cNvPr id="127" name="Google Shape;127;p19"/>
          <p:cNvSpPr txBox="1"/>
          <p:nvPr/>
        </p:nvSpPr>
        <p:spPr>
          <a:xfrm>
            <a:off x="601450" y="4711100"/>
            <a:ext cx="8275200" cy="392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50" i="1">
                <a:solidFill>
                  <a:srgbClr val="2B2B2B"/>
                </a:solidFill>
                <a:highlight>
                  <a:srgbClr val="F9F9F9"/>
                </a:highlight>
                <a:latin typeface="Merriweather"/>
                <a:ea typeface="Merriweather"/>
                <a:cs typeface="Merriweather"/>
                <a:sym typeface="Merriweather"/>
              </a:rPr>
              <a:t>Airbnb’s simple, inviting layout lets users satisfy their travel needs quickly, easily and enjoyably.</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1"/>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Story Boards</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205" name="Google Shape;205;p31"/>
          <p:cNvSpPr txBox="1"/>
          <p:nvPr/>
        </p:nvSpPr>
        <p:spPr>
          <a:xfrm>
            <a:off x="51000" y="1112450"/>
            <a:ext cx="9093000" cy="3739455"/>
          </a:xfrm>
          <a:prstGeom prst="rect">
            <a:avLst/>
          </a:prstGeom>
          <a:noFill/>
          <a:ln>
            <a:noFill/>
          </a:ln>
        </p:spPr>
        <p:txBody>
          <a:bodyPr spcFirstLastPara="1" wrap="square" lIns="91425" tIns="91425" rIns="91425" bIns="91425" anchor="t" anchorCtr="0">
            <a:spAutoFit/>
          </a:bodyPr>
          <a:lstStyle/>
          <a:p>
            <a:pPr algn="l">
              <a:lnSpc>
                <a:spcPct val="150000"/>
              </a:lnSpc>
            </a:pPr>
            <a:r>
              <a:rPr lang="en-US" b="0" i="0" dirty="0">
                <a:solidFill>
                  <a:schemeClr val="bg2"/>
                </a:solidFill>
                <a:effectLst/>
                <a:latin typeface="+mn-lt"/>
              </a:rPr>
              <a:t>What is a UIUX storyboard?</a:t>
            </a:r>
          </a:p>
          <a:p>
            <a:pPr algn="l">
              <a:lnSpc>
                <a:spcPct val="150000"/>
              </a:lnSpc>
            </a:pPr>
            <a:r>
              <a:rPr lang="en-US" b="0" i="0" dirty="0">
                <a:solidFill>
                  <a:schemeClr val="bg2"/>
                </a:solidFill>
                <a:effectLst/>
                <a:latin typeface="+mn-lt"/>
              </a:rPr>
              <a:t>A UIUX storyboard is a visual representation of the steps a user takes when interacting with a product or service. It typically includes the user's goals, motivations, emotions, and pain points at each stage of the journey.</a:t>
            </a:r>
          </a:p>
          <a:p>
            <a:pPr algn="l">
              <a:lnSpc>
                <a:spcPct val="150000"/>
              </a:lnSpc>
            </a:pPr>
            <a:endParaRPr lang="en-US" b="0" i="0" dirty="0">
              <a:solidFill>
                <a:schemeClr val="bg2"/>
              </a:solidFill>
              <a:effectLst/>
              <a:latin typeface="+mn-lt"/>
            </a:endParaRPr>
          </a:p>
          <a:p>
            <a:pPr algn="l">
              <a:lnSpc>
                <a:spcPct val="150000"/>
              </a:lnSpc>
            </a:pPr>
            <a:r>
              <a:rPr lang="en-US" b="0" i="0" dirty="0">
                <a:solidFill>
                  <a:schemeClr val="bg2"/>
                </a:solidFill>
                <a:effectLst/>
                <a:latin typeface="+mn-lt"/>
              </a:rPr>
              <a:t>Why are UIUX storyboards important?</a:t>
            </a:r>
          </a:p>
          <a:p>
            <a:pPr algn="l">
              <a:lnSpc>
                <a:spcPct val="150000"/>
              </a:lnSpc>
            </a:pPr>
            <a:r>
              <a:rPr lang="en-US" b="0" i="0" dirty="0">
                <a:solidFill>
                  <a:schemeClr val="bg2"/>
                </a:solidFill>
                <a:effectLst/>
                <a:latin typeface="+mn-lt"/>
              </a:rPr>
              <a:t>UIUX storyboards are important because they can help you understand your users' needs, pain points, and motivations. This information can be used to improve the user experience of your product or service, making it more intuitive and user-friendly.</a:t>
            </a:r>
          </a:p>
          <a:p>
            <a:pPr algn="l">
              <a:lnSpc>
                <a:spcPct val="150000"/>
              </a:lnSpc>
            </a:pPr>
            <a:endParaRPr lang="en-US" dirty="0">
              <a:solidFill>
                <a:schemeClr val="bg2"/>
              </a:solidFill>
              <a:latin typeface="+mn-lt"/>
            </a:endParaRPr>
          </a:p>
          <a:p>
            <a:pPr>
              <a:lnSpc>
                <a:spcPct val="150000"/>
              </a:lnSpc>
            </a:pPr>
            <a:r>
              <a:rPr lang="en-US" b="1" i="0" dirty="0">
                <a:solidFill>
                  <a:srgbClr val="00B0F0"/>
                </a:solidFill>
                <a:effectLst/>
                <a:latin typeface="+mn-lt"/>
              </a:rPr>
              <a:t>https://www.freecodecamp.org/news/airpeace-website-a-ux-case-study-e0ef593f2619/</a:t>
            </a:r>
          </a:p>
          <a:p>
            <a:pPr marL="0" lvl="0" indent="0" algn="l" rtl="0">
              <a:lnSpc>
                <a:spcPct val="150000"/>
              </a:lnSpc>
              <a:spcBef>
                <a:spcPts val="0"/>
              </a:spcBef>
              <a:spcAft>
                <a:spcPts val="0"/>
              </a:spcAft>
              <a:buNone/>
            </a:pPr>
            <a:endParaRPr dirty="0">
              <a:solidFill>
                <a:schemeClr val="bg2"/>
              </a:solidFill>
              <a:latin typeface="+mn-l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4"/>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a:solidFill>
                  <a:srgbClr val="2B2B2B"/>
                </a:solidFill>
                <a:highlight>
                  <a:srgbClr val="F9F9F9"/>
                </a:highlight>
                <a:latin typeface="Arial"/>
                <a:ea typeface="Arial"/>
                <a:cs typeface="Arial"/>
                <a:sym typeface="Arial"/>
              </a:rPr>
              <a:t>StoryBoard Usecase</a:t>
            </a:r>
            <a:endParaRPr sz="280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a:solidFill>
                <a:srgbClr val="2B2B2B"/>
              </a:solidFill>
              <a:highlight>
                <a:srgbClr val="F9F9F9"/>
              </a:highlight>
              <a:latin typeface="Arial"/>
              <a:ea typeface="Arial"/>
              <a:cs typeface="Arial"/>
              <a:sym typeface="Arial"/>
            </a:endParaRPr>
          </a:p>
        </p:txBody>
      </p:sp>
      <p:pic>
        <p:nvPicPr>
          <p:cNvPr id="224" name="Google Shape;224;p34"/>
          <p:cNvPicPr preferRelativeResize="0"/>
          <p:nvPr/>
        </p:nvPicPr>
        <p:blipFill>
          <a:blip r:embed="rId3">
            <a:alphaModFix/>
          </a:blip>
          <a:stretch>
            <a:fillRect/>
          </a:stretch>
        </p:blipFill>
        <p:spPr>
          <a:xfrm>
            <a:off x="547376" y="1028700"/>
            <a:ext cx="7814200" cy="3486740"/>
          </a:xfrm>
          <a:prstGeom prst="rect">
            <a:avLst/>
          </a:prstGeom>
          <a:noFill/>
          <a:ln>
            <a:noFill/>
          </a:ln>
        </p:spPr>
      </p:pic>
      <p:sp>
        <p:nvSpPr>
          <p:cNvPr id="2" name="TextBox 1">
            <a:extLst>
              <a:ext uri="{FF2B5EF4-FFF2-40B4-BE49-F238E27FC236}">
                <a16:creationId xmlns="" xmlns:a16="http://schemas.microsoft.com/office/drawing/2014/main" id="{ADF7B659-09E9-1B6A-D591-7202D34A5047}"/>
              </a:ext>
            </a:extLst>
          </p:cNvPr>
          <p:cNvSpPr txBox="1"/>
          <p:nvPr/>
        </p:nvSpPr>
        <p:spPr>
          <a:xfrm>
            <a:off x="716437" y="4649830"/>
            <a:ext cx="7167347" cy="523220"/>
          </a:xfrm>
          <a:prstGeom prst="rect">
            <a:avLst/>
          </a:prstGeom>
          <a:noFill/>
        </p:spPr>
        <p:txBody>
          <a:bodyPr wrap="none" rtlCol="0">
            <a:spAutoFit/>
          </a:bodyPr>
          <a:lstStyle/>
          <a:p>
            <a:r>
              <a:rPr lang="en-US" b="0" i="0" dirty="0">
                <a:solidFill>
                  <a:schemeClr val="bg2"/>
                </a:solidFill>
                <a:effectLst/>
                <a:latin typeface="+mn-lt"/>
              </a:rPr>
              <a:t>https://www.freecodecamp.org/news/airpeace-website-a-ux-case-study-e0ef593f2619/</a:t>
            </a:r>
          </a:p>
          <a:p>
            <a:endParaRPr lang="en-I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1"/>
          <p:cNvSpPr txBox="1">
            <a:spLocks noGrp="1"/>
          </p:cNvSpPr>
          <p:nvPr>
            <p:ph type="ctrTitle"/>
          </p:nvPr>
        </p:nvSpPr>
        <p:spPr>
          <a:xfrm>
            <a:off x="51000" y="29385"/>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Wireframes </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204" name="Google Shape;204;p31"/>
          <p:cNvSpPr txBox="1"/>
          <p:nvPr/>
        </p:nvSpPr>
        <p:spPr>
          <a:xfrm>
            <a:off x="51000" y="632700"/>
            <a:ext cx="9093000" cy="5079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2300"/>
              </a:spcAft>
              <a:buNone/>
            </a:pPr>
            <a:r>
              <a:rPr lang="en" sz="2100" b="1" dirty="0">
                <a:solidFill>
                  <a:srgbClr val="333333"/>
                </a:solidFill>
                <a:highlight>
                  <a:srgbClr val="FFFFFF"/>
                </a:highlight>
              </a:rPr>
              <a:t>Wireframe</a:t>
            </a:r>
            <a:endParaRPr sz="2100" dirty="0">
              <a:solidFill>
                <a:srgbClr val="333333"/>
              </a:solidFill>
              <a:highlight>
                <a:srgbClr val="FFFFFF"/>
              </a:highlight>
            </a:endParaRPr>
          </a:p>
        </p:txBody>
      </p:sp>
      <p:sp>
        <p:nvSpPr>
          <p:cNvPr id="205" name="Google Shape;205;p31"/>
          <p:cNvSpPr txBox="1"/>
          <p:nvPr/>
        </p:nvSpPr>
        <p:spPr>
          <a:xfrm>
            <a:off x="51000" y="1112450"/>
            <a:ext cx="9093000" cy="406262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chemeClr val="bg2"/>
                </a:solidFill>
                <a:latin typeface="+mn-lt"/>
                <a:sym typeface="SimSun"/>
              </a:rPr>
              <a:t>A wireframe is a sketch of the system to be built. It’s simple, clear and allows everyone to read and understand easily. </a:t>
            </a:r>
            <a:endParaRPr sz="1600" dirty="0">
              <a:solidFill>
                <a:schemeClr val="bg2"/>
              </a:solidFill>
              <a:latin typeface="+mn-lt"/>
              <a:sym typeface="SimSun"/>
            </a:endParaRPr>
          </a:p>
          <a:p>
            <a:pPr marL="0" lvl="0" indent="0" algn="l" rtl="0">
              <a:spcBef>
                <a:spcPts val="0"/>
              </a:spcBef>
              <a:spcAft>
                <a:spcPts val="0"/>
              </a:spcAft>
              <a:buNone/>
            </a:pPr>
            <a:endParaRPr sz="1600" dirty="0">
              <a:solidFill>
                <a:schemeClr val="bg2"/>
              </a:solidFill>
              <a:latin typeface="+mn-lt"/>
              <a:sym typeface="SimSun"/>
            </a:endParaRPr>
          </a:p>
          <a:p>
            <a:pPr marL="0" lvl="0" indent="0" algn="l" rtl="0">
              <a:spcBef>
                <a:spcPts val="0"/>
              </a:spcBef>
              <a:spcAft>
                <a:spcPts val="0"/>
              </a:spcAft>
              <a:buNone/>
            </a:pPr>
            <a:r>
              <a:rPr lang="en" sz="1600" dirty="0">
                <a:solidFill>
                  <a:schemeClr val="bg2"/>
                </a:solidFill>
                <a:latin typeface="+mn-lt"/>
                <a:sym typeface="SimSun"/>
              </a:rPr>
              <a:t>Wireframe shows “just enough” information of the screen instead of the full details. </a:t>
            </a:r>
            <a:endParaRPr sz="1600" dirty="0">
              <a:solidFill>
                <a:schemeClr val="bg2"/>
              </a:solidFill>
              <a:latin typeface="+mn-lt"/>
              <a:sym typeface="SimSun"/>
            </a:endParaRPr>
          </a:p>
          <a:p>
            <a:pPr marL="0" lvl="0" indent="0" algn="l" rtl="0">
              <a:spcBef>
                <a:spcPts val="0"/>
              </a:spcBef>
              <a:spcAft>
                <a:spcPts val="0"/>
              </a:spcAft>
              <a:buNone/>
            </a:pPr>
            <a:r>
              <a:rPr lang="en" sz="1600" dirty="0">
                <a:solidFill>
                  <a:schemeClr val="bg2"/>
                </a:solidFill>
                <a:latin typeface="+mn-lt"/>
                <a:sym typeface="SimSun"/>
              </a:rPr>
              <a:t>The actual screen design will be produced at a later stage by referencing the wireframe. </a:t>
            </a:r>
            <a:endParaRPr sz="1600" dirty="0">
              <a:solidFill>
                <a:schemeClr val="bg2"/>
              </a:solidFill>
              <a:latin typeface="+mn-lt"/>
              <a:sym typeface="SimSun"/>
            </a:endParaRPr>
          </a:p>
          <a:p>
            <a:pPr marL="0" lvl="0" indent="0" algn="l" rtl="0">
              <a:spcBef>
                <a:spcPts val="0"/>
              </a:spcBef>
              <a:spcAft>
                <a:spcPts val="0"/>
              </a:spcAft>
              <a:buNone/>
            </a:pPr>
            <a:endParaRPr sz="1600" dirty="0">
              <a:solidFill>
                <a:schemeClr val="bg2"/>
              </a:solidFill>
              <a:latin typeface="+mn-lt"/>
              <a:sym typeface="SimSun"/>
            </a:endParaRPr>
          </a:p>
          <a:p>
            <a:pPr marL="0" lvl="0" indent="0" algn="l" rtl="0">
              <a:spcBef>
                <a:spcPts val="0"/>
              </a:spcBef>
              <a:spcAft>
                <a:spcPts val="0"/>
              </a:spcAft>
              <a:buNone/>
            </a:pPr>
            <a:r>
              <a:rPr lang="en" sz="1600" dirty="0">
                <a:solidFill>
                  <a:schemeClr val="bg2"/>
                </a:solidFill>
                <a:latin typeface="+mn-lt"/>
                <a:sym typeface="SimSun"/>
              </a:rPr>
              <a:t>You can show the scenario to your customer visually to obtain consent about the requirements. They serve as a blueprint that defines each Web page’s structure or screen design, content and functionality. </a:t>
            </a:r>
            <a:endParaRPr sz="1600" dirty="0">
              <a:solidFill>
                <a:schemeClr val="bg2"/>
              </a:solidFill>
              <a:latin typeface="+mn-lt"/>
              <a:sym typeface="SimSun"/>
            </a:endParaRPr>
          </a:p>
          <a:p>
            <a:pPr marL="0" lvl="0" indent="0" algn="l" rtl="0">
              <a:spcBef>
                <a:spcPts val="0"/>
              </a:spcBef>
              <a:spcAft>
                <a:spcPts val="0"/>
              </a:spcAft>
              <a:buNone/>
            </a:pPr>
            <a:endParaRPr sz="1600" dirty="0">
              <a:solidFill>
                <a:schemeClr val="bg2"/>
              </a:solidFill>
              <a:latin typeface="+mn-lt"/>
              <a:sym typeface="SimSun"/>
            </a:endParaRPr>
          </a:p>
          <a:p>
            <a:pPr marL="0" lvl="0" indent="0" algn="l" rtl="0">
              <a:spcBef>
                <a:spcPts val="0"/>
              </a:spcBef>
              <a:spcAft>
                <a:spcPts val="0"/>
              </a:spcAft>
              <a:buNone/>
            </a:pPr>
            <a:r>
              <a:rPr lang="en" sz="1600" dirty="0">
                <a:solidFill>
                  <a:schemeClr val="bg2"/>
                </a:solidFill>
                <a:latin typeface="+mn-lt"/>
                <a:sym typeface="SimSun"/>
              </a:rPr>
              <a:t>Wireframes are created before any design work is started so that the focus is on layout without the distraction of color and visual elements.</a:t>
            </a:r>
          </a:p>
          <a:p>
            <a:pPr marL="0" lvl="0" indent="0" algn="l" rtl="0">
              <a:spcBef>
                <a:spcPts val="0"/>
              </a:spcBef>
              <a:spcAft>
                <a:spcPts val="0"/>
              </a:spcAft>
              <a:buNone/>
            </a:pPr>
            <a:endParaRPr lang="en" sz="1600" dirty="0">
              <a:solidFill>
                <a:schemeClr val="bg2"/>
              </a:solidFill>
              <a:latin typeface="+mn-lt"/>
              <a:sym typeface="SimSun"/>
            </a:endParaRPr>
          </a:p>
          <a:p>
            <a:pPr marL="0" lvl="0" indent="0" algn="l" rtl="0">
              <a:spcBef>
                <a:spcPts val="0"/>
              </a:spcBef>
              <a:spcAft>
                <a:spcPts val="0"/>
              </a:spcAft>
              <a:buNone/>
            </a:pPr>
            <a:endParaRPr lang="en" sz="1600" dirty="0">
              <a:solidFill>
                <a:schemeClr val="bg2"/>
              </a:solidFill>
              <a:latin typeface="+mn-lt"/>
              <a:sym typeface="SimSun"/>
            </a:endParaRPr>
          </a:p>
          <a:p>
            <a:r>
              <a:rPr lang="en-IN" sz="1200" u="sng" dirty="0">
                <a:solidFill>
                  <a:schemeClr val="hlink"/>
                </a:solidFill>
                <a:hlinkClick r:id="rId3"/>
              </a:rPr>
              <a:t>https://www.freecodecamp.org/news/what-is-a-wireframe-ux-design-tutorial-website/</a:t>
            </a:r>
            <a:endParaRPr lang="en" sz="1200" u="sng" dirty="0">
              <a:solidFill>
                <a:schemeClr val="hlink"/>
              </a:solidFill>
              <a:hlinkClick r:id="rId3"/>
            </a:endParaRPr>
          </a:p>
          <a:p>
            <a:pPr marL="0" lvl="0" indent="0" algn="l" rtl="0">
              <a:spcBef>
                <a:spcPts val="0"/>
              </a:spcBef>
              <a:spcAft>
                <a:spcPts val="0"/>
              </a:spcAft>
              <a:buNone/>
            </a:pPr>
            <a:endParaRPr sz="1600" dirty="0">
              <a:solidFill>
                <a:schemeClr val="bg2"/>
              </a:solidFill>
              <a:latin typeface="+mn-lt"/>
            </a:endParaRPr>
          </a:p>
        </p:txBody>
      </p:sp>
    </p:spTree>
    <p:extLst>
      <p:ext uri="{BB962C8B-B14F-4D97-AF65-F5344CB8AC3E}">
        <p14:creationId xmlns="" xmlns:p14="http://schemas.microsoft.com/office/powerpoint/2010/main" val="21626543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a:solidFill>
                  <a:srgbClr val="2B2B2B"/>
                </a:solidFill>
                <a:highlight>
                  <a:srgbClr val="F9F9F9"/>
                </a:highlight>
                <a:latin typeface="Arial"/>
                <a:ea typeface="Arial"/>
                <a:cs typeface="Arial"/>
                <a:sym typeface="Arial"/>
              </a:rPr>
              <a:t>Prototype</a:t>
            </a:r>
            <a:endParaRPr sz="280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a:solidFill>
                <a:srgbClr val="2B2B2B"/>
              </a:solidFill>
              <a:highlight>
                <a:srgbClr val="F9F9F9"/>
              </a:highlight>
              <a:latin typeface="Arial"/>
              <a:ea typeface="Arial"/>
              <a:cs typeface="Arial"/>
              <a:sym typeface="Arial"/>
            </a:endParaRPr>
          </a:p>
        </p:txBody>
      </p:sp>
      <p:sp>
        <p:nvSpPr>
          <p:cNvPr id="230" name="Google Shape;230;p35"/>
          <p:cNvSpPr txBox="1"/>
          <p:nvPr/>
        </p:nvSpPr>
        <p:spPr>
          <a:xfrm>
            <a:off x="98700" y="743737"/>
            <a:ext cx="9045300" cy="4247286"/>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600" dirty="0">
                <a:solidFill>
                  <a:schemeClr val="bg2"/>
                </a:solidFill>
                <a:latin typeface="+mn-lt"/>
                <a:sym typeface="SimSun"/>
              </a:rPr>
              <a:t>A prototype is a draft version of a product that allows you to explore your ideas and show the intention behind a feature or the overall design concept to users before investing time and money into development. </a:t>
            </a:r>
            <a:endParaRPr sz="1600" dirty="0">
              <a:solidFill>
                <a:schemeClr val="bg2"/>
              </a:solidFill>
              <a:latin typeface="+mn-lt"/>
              <a:sym typeface="SimSun"/>
            </a:endParaRPr>
          </a:p>
          <a:p>
            <a:pPr marL="0" lvl="0" indent="0" algn="l" rtl="0">
              <a:lnSpc>
                <a:spcPct val="150000"/>
              </a:lnSpc>
              <a:spcBef>
                <a:spcPts val="0"/>
              </a:spcBef>
              <a:spcAft>
                <a:spcPts val="0"/>
              </a:spcAft>
              <a:buNone/>
            </a:pPr>
            <a:endParaRPr sz="1600" dirty="0">
              <a:solidFill>
                <a:schemeClr val="bg2"/>
              </a:solidFill>
              <a:latin typeface="+mn-lt"/>
              <a:sym typeface="SimSun"/>
            </a:endParaRPr>
          </a:p>
          <a:p>
            <a:pPr marL="0" lvl="0" indent="0" algn="l" rtl="0">
              <a:lnSpc>
                <a:spcPct val="150000"/>
              </a:lnSpc>
              <a:spcBef>
                <a:spcPts val="0"/>
              </a:spcBef>
              <a:spcAft>
                <a:spcPts val="0"/>
              </a:spcAft>
              <a:buNone/>
            </a:pPr>
            <a:r>
              <a:rPr lang="en" sz="1600" dirty="0">
                <a:solidFill>
                  <a:schemeClr val="bg2"/>
                </a:solidFill>
                <a:latin typeface="+mn-lt"/>
                <a:sym typeface="SimSun"/>
              </a:rPr>
              <a:t>A prototype can be anything from paper drawings (low-fidelity) to something that allows click-through of a few pieces of content to a fully functioning site (high-fidelity).</a:t>
            </a:r>
            <a:endParaRPr sz="1600" dirty="0">
              <a:solidFill>
                <a:schemeClr val="bg2"/>
              </a:solidFill>
              <a:latin typeface="+mn-lt"/>
              <a:sym typeface="SimSun"/>
            </a:endParaRPr>
          </a:p>
          <a:p>
            <a:pPr marL="0" lvl="0" indent="0" algn="l" rtl="0">
              <a:lnSpc>
                <a:spcPct val="150000"/>
              </a:lnSpc>
              <a:spcBef>
                <a:spcPts val="0"/>
              </a:spcBef>
              <a:spcAft>
                <a:spcPts val="0"/>
              </a:spcAft>
              <a:buNone/>
            </a:pPr>
            <a:endParaRPr sz="1600" dirty="0">
              <a:solidFill>
                <a:schemeClr val="bg2"/>
              </a:solidFill>
              <a:latin typeface="+mn-lt"/>
              <a:sym typeface="SimSun"/>
            </a:endParaRPr>
          </a:p>
          <a:p>
            <a:pPr marL="0" lvl="0" indent="0" algn="l" rtl="0">
              <a:lnSpc>
                <a:spcPct val="150000"/>
              </a:lnSpc>
              <a:spcBef>
                <a:spcPts val="0"/>
              </a:spcBef>
              <a:spcAft>
                <a:spcPts val="0"/>
              </a:spcAft>
              <a:buNone/>
            </a:pPr>
            <a:r>
              <a:rPr lang="en" sz="1600" dirty="0">
                <a:solidFill>
                  <a:schemeClr val="bg2"/>
                </a:solidFill>
                <a:latin typeface="+mn-lt"/>
                <a:sym typeface="SimSun"/>
              </a:rPr>
              <a:t>A prototypes are computer-based, and usually allow realistic (mouse-keyboard) user interactions.</a:t>
            </a:r>
          </a:p>
          <a:p>
            <a:pPr marL="0" lvl="0" indent="0" algn="l" rtl="0">
              <a:lnSpc>
                <a:spcPct val="150000"/>
              </a:lnSpc>
              <a:spcBef>
                <a:spcPts val="0"/>
              </a:spcBef>
              <a:spcAft>
                <a:spcPts val="0"/>
              </a:spcAft>
              <a:buNone/>
            </a:pPr>
            <a:endParaRPr lang="en" sz="1600" dirty="0">
              <a:solidFill>
                <a:schemeClr val="bg2"/>
              </a:solidFill>
              <a:latin typeface="+mn-lt"/>
              <a:sym typeface="SimSun"/>
            </a:endParaRPr>
          </a:p>
          <a:p>
            <a:pPr marL="0" lvl="0" indent="0" algn="l" rtl="0">
              <a:lnSpc>
                <a:spcPct val="150000"/>
              </a:lnSpc>
              <a:spcBef>
                <a:spcPts val="0"/>
              </a:spcBef>
              <a:spcAft>
                <a:spcPts val="0"/>
              </a:spcAft>
              <a:buNone/>
            </a:pPr>
            <a:r>
              <a:rPr lang="en-IN" sz="1600" b="1" dirty="0">
                <a:solidFill>
                  <a:schemeClr val="bg2"/>
                </a:solidFill>
                <a:latin typeface="+mn-lt"/>
                <a:sym typeface="SimSun"/>
              </a:rPr>
              <a:t>https://www.freecodecamp.org/news/ui-ux-design-tutorial-from-zero-to-hero-with-wireframe-prototype-figma/</a:t>
            </a:r>
            <a:r>
              <a:rPr lang="en" sz="1600" b="1" dirty="0">
                <a:solidFill>
                  <a:schemeClr val="bg2"/>
                </a:solidFill>
                <a:latin typeface="+mn-lt"/>
                <a:sym typeface="SimSun"/>
              </a:rPr>
              <a:t> </a:t>
            </a:r>
            <a:endParaRPr sz="1600" b="1" dirty="0">
              <a:solidFill>
                <a:schemeClr val="bg2"/>
              </a:solidFill>
              <a:latin typeface="+mn-lt"/>
              <a:sym typeface="SimSun"/>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6"/>
          <p:cNvSpPr txBox="1">
            <a:spLocks noGrp="1"/>
          </p:cNvSpPr>
          <p:nvPr>
            <p:ph type="ctrTitle"/>
          </p:nvPr>
        </p:nvSpPr>
        <p:spPr>
          <a:xfrm>
            <a:off x="0" y="0"/>
            <a:ext cx="9144000" cy="895546"/>
          </a:xfrm>
          <a:prstGeom prst="rect">
            <a:avLst/>
          </a:prstGeom>
          <a:solidFill>
            <a:schemeClr val="dk1"/>
          </a:solidFill>
        </p:spPr>
        <p:txBody>
          <a:bodyPr spcFirstLastPara="1" wrap="square" lIns="91425" tIns="91425" rIns="91425" bIns="91425" anchor="t" anchorCtr="0">
            <a:noAutofit/>
          </a:bodyPr>
          <a:lstStyle/>
          <a:p>
            <a:pPr marL="914400" lvl="0" indent="0"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Prototype</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236" name="Google Shape;236;p36"/>
          <p:cNvSpPr txBox="1"/>
          <p:nvPr/>
        </p:nvSpPr>
        <p:spPr>
          <a:xfrm>
            <a:off x="167875" y="632700"/>
            <a:ext cx="9045300" cy="4616618"/>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600" dirty="0">
                <a:solidFill>
                  <a:schemeClr val="bg2"/>
                </a:solidFill>
                <a:latin typeface="+mn-lt"/>
                <a:sym typeface="SimSun"/>
              </a:rPr>
              <a:t>High-fidelity prototypes take you as close as possible to a true representation of the user interface. </a:t>
            </a:r>
            <a:endParaRPr sz="1600" dirty="0">
              <a:solidFill>
                <a:schemeClr val="bg2"/>
              </a:solidFill>
              <a:latin typeface="+mn-lt"/>
              <a:sym typeface="SimSun"/>
            </a:endParaRPr>
          </a:p>
          <a:p>
            <a:pPr marL="0" lvl="0" indent="0" algn="l" rtl="0">
              <a:lnSpc>
                <a:spcPct val="150000"/>
              </a:lnSpc>
              <a:spcBef>
                <a:spcPts val="0"/>
              </a:spcBef>
              <a:spcAft>
                <a:spcPts val="0"/>
              </a:spcAft>
              <a:buNone/>
            </a:pPr>
            <a:endParaRPr sz="1600" dirty="0">
              <a:solidFill>
                <a:schemeClr val="bg2"/>
              </a:solidFill>
              <a:latin typeface="+mn-lt"/>
              <a:sym typeface="SimSun"/>
            </a:endParaRPr>
          </a:p>
          <a:p>
            <a:pPr marL="0" lvl="0" indent="0" algn="l" rtl="0">
              <a:lnSpc>
                <a:spcPct val="150000"/>
              </a:lnSpc>
              <a:spcBef>
                <a:spcPts val="0"/>
              </a:spcBef>
              <a:spcAft>
                <a:spcPts val="0"/>
              </a:spcAft>
              <a:buNone/>
            </a:pPr>
            <a:r>
              <a:rPr lang="en" sz="1600" dirty="0">
                <a:solidFill>
                  <a:schemeClr val="bg2"/>
                </a:solidFill>
                <a:latin typeface="+mn-lt"/>
                <a:sym typeface="SimSun"/>
              </a:rPr>
              <a:t>High-fidelity prototypes are assumed to be much more effective in collecting true human performance data (e.g., time to complete a task), and in demonstrating actual products to clients, management, and others. </a:t>
            </a:r>
            <a:endParaRPr sz="1600" dirty="0">
              <a:solidFill>
                <a:schemeClr val="bg2"/>
              </a:solidFill>
              <a:latin typeface="+mn-lt"/>
              <a:sym typeface="SimSun"/>
            </a:endParaRPr>
          </a:p>
          <a:p>
            <a:pPr marL="0" lvl="0" indent="0" algn="l" rtl="0">
              <a:lnSpc>
                <a:spcPct val="150000"/>
              </a:lnSpc>
              <a:spcBef>
                <a:spcPts val="0"/>
              </a:spcBef>
              <a:spcAft>
                <a:spcPts val="0"/>
              </a:spcAft>
              <a:buNone/>
            </a:pPr>
            <a:endParaRPr sz="1600" dirty="0">
              <a:solidFill>
                <a:schemeClr val="bg2"/>
              </a:solidFill>
              <a:latin typeface="+mn-lt"/>
              <a:sym typeface="SimSun"/>
            </a:endParaRPr>
          </a:p>
          <a:p>
            <a:pPr marL="0" lvl="0" indent="0" algn="l" rtl="0">
              <a:lnSpc>
                <a:spcPct val="150000"/>
              </a:lnSpc>
              <a:spcBef>
                <a:spcPts val="0"/>
              </a:spcBef>
              <a:spcAft>
                <a:spcPts val="0"/>
              </a:spcAft>
              <a:buNone/>
            </a:pPr>
            <a:r>
              <a:rPr lang="en" sz="1600" dirty="0">
                <a:solidFill>
                  <a:schemeClr val="bg2"/>
                </a:solidFill>
                <a:latin typeface="+mn-lt"/>
                <a:sym typeface="SimSun"/>
              </a:rPr>
              <a:t>Here are the benefits of a high-fidelity prototypes:</a:t>
            </a:r>
            <a:endParaRPr sz="1600" dirty="0">
              <a:solidFill>
                <a:schemeClr val="bg2"/>
              </a:solidFill>
              <a:latin typeface="+mn-lt"/>
              <a:sym typeface="SimSun"/>
            </a:endParaRPr>
          </a:p>
          <a:p>
            <a:pPr marL="457200" lvl="0" indent="-349250" algn="l" rtl="0">
              <a:lnSpc>
                <a:spcPct val="150000"/>
              </a:lnSpc>
              <a:spcBef>
                <a:spcPts val="0"/>
              </a:spcBef>
              <a:spcAft>
                <a:spcPts val="0"/>
              </a:spcAft>
              <a:buClr>
                <a:srgbClr val="737C85"/>
              </a:buClr>
              <a:buSzPts val="1900"/>
              <a:buFont typeface="SimSun"/>
              <a:buChar char="●"/>
            </a:pPr>
            <a:r>
              <a:rPr lang="en" sz="1600" dirty="0">
                <a:solidFill>
                  <a:schemeClr val="bg2"/>
                </a:solidFill>
                <a:latin typeface="+mn-lt"/>
                <a:sym typeface="SimSun"/>
              </a:rPr>
              <a:t>It is much cheaper to change a product early in the development process than to make change after you develop the site. Therefore, you should consider building prototypes early in the process.</a:t>
            </a:r>
            <a:endParaRPr sz="1600" dirty="0">
              <a:solidFill>
                <a:schemeClr val="bg2"/>
              </a:solidFill>
              <a:latin typeface="+mn-lt"/>
              <a:sym typeface="SimSun"/>
            </a:endParaRPr>
          </a:p>
          <a:p>
            <a:pPr marL="457200" lvl="0" indent="-349250" algn="l" rtl="0">
              <a:lnSpc>
                <a:spcPct val="150000"/>
              </a:lnSpc>
              <a:spcBef>
                <a:spcPts val="0"/>
              </a:spcBef>
              <a:spcAft>
                <a:spcPts val="0"/>
              </a:spcAft>
              <a:buClr>
                <a:srgbClr val="737C85"/>
              </a:buClr>
              <a:buSzPts val="1900"/>
              <a:buFont typeface="SimSun"/>
              <a:buChar char="●"/>
            </a:pPr>
            <a:r>
              <a:rPr lang="en" sz="1600" dirty="0">
                <a:solidFill>
                  <a:schemeClr val="bg2"/>
                </a:solidFill>
                <a:latin typeface="+mn-lt"/>
                <a:sym typeface="SimSun"/>
              </a:rPr>
              <a:t>Prototyping allow you to gather feedback from users while you are still planning and designing your Web site or targeted system.</a:t>
            </a:r>
            <a:endParaRPr sz="1600" dirty="0">
              <a:solidFill>
                <a:schemeClr val="bg2"/>
              </a:solidFill>
              <a:latin typeface="+mn-lt"/>
              <a:sym typeface="SimSun"/>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6"/>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dirty="0">
                <a:solidFill>
                  <a:srgbClr val="2B2B2B"/>
                </a:solidFill>
                <a:highlight>
                  <a:srgbClr val="F9F9F9"/>
                </a:highlight>
                <a:latin typeface="Arial"/>
                <a:ea typeface="Arial"/>
                <a:cs typeface="Arial"/>
                <a:sym typeface="Arial"/>
              </a:rPr>
              <a:t>Test</a:t>
            </a:r>
            <a:endParaRPr sz="2800" dirty="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dirty="0">
              <a:solidFill>
                <a:srgbClr val="2B2B2B"/>
              </a:solidFill>
              <a:highlight>
                <a:srgbClr val="F9F9F9"/>
              </a:highlight>
              <a:latin typeface="Arial"/>
              <a:ea typeface="Arial"/>
              <a:cs typeface="Arial"/>
              <a:sym typeface="Arial"/>
            </a:endParaRPr>
          </a:p>
        </p:txBody>
      </p:sp>
      <p:sp>
        <p:nvSpPr>
          <p:cNvPr id="236" name="Google Shape;236;p36"/>
          <p:cNvSpPr txBox="1"/>
          <p:nvPr/>
        </p:nvSpPr>
        <p:spPr>
          <a:xfrm>
            <a:off x="186729" y="1149986"/>
            <a:ext cx="9045300" cy="341629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US" sz="2000" dirty="0"/>
              <a:t>Test is one of the most important stages in the Design Thinking process, as it is where you discover whether your idea(s) solves the user problem uncovered during the </a:t>
            </a:r>
            <a:r>
              <a:rPr lang="en-US" sz="2000" dirty="0" err="1"/>
              <a:t>Empathise</a:t>
            </a:r>
            <a:r>
              <a:rPr lang="en-US" sz="2000" dirty="0"/>
              <a:t> stage. </a:t>
            </a:r>
          </a:p>
          <a:p>
            <a:pPr marL="0" lvl="0" indent="0" algn="l" rtl="0">
              <a:lnSpc>
                <a:spcPct val="150000"/>
              </a:lnSpc>
              <a:spcBef>
                <a:spcPts val="0"/>
              </a:spcBef>
              <a:spcAft>
                <a:spcPts val="0"/>
              </a:spcAft>
              <a:buNone/>
            </a:pPr>
            <a:endParaRPr lang="en-US" sz="2000" dirty="0"/>
          </a:p>
          <a:p>
            <a:pPr marL="0" lvl="0" indent="0" algn="l" rtl="0">
              <a:lnSpc>
                <a:spcPct val="150000"/>
              </a:lnSpc>
              <a:spcBef>
                <a:spcPts val="0"/>
              </a:spcBef>
              <a:spcAft>
                <a:spcPts val="0"/>
              </a:spcAft>
              <a:buNone/>
            </a:pPr>
            <a:r>
              <a:rPr lang="en-US" sz="2000" dirty="0"/>
              <a:t>It is rare to develop a perfect solution straight away, but getting honest feedback directly from users will help to guide ongoing development whilst ensuring that their needs are met.</a:t>
            </a:r>
            <a:endParaRPr sz="1600" dirty="0">
              <a:solidFill>
                <a:schemeClr val="bg2"/>
              </a:solidFill>
              <a:latin typeface="+mn-lt"/>
              <a:sym typeface="SimSun"/>
            </a:endParaRPr>
          </a:p>
        </p:txBody>
      </p:sp>
    </p:spTree>
    <p:extLst>
      <p:ext uri="{BB962C8B-B14F-4D97-AF65-F5344CB8AC3E}">
        <p14:creationId xmlns="" xmlns:p14="http://schemas.microsoft.com/office/powerpoint/2010/main" val="39271589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7"/>
          <p:cNvSpPr txBox="1">
            <a:spLocks noGrp="1"/>
          </p:cNvSpPr>
          <p:nvPr>
            <p:ph type="ctrTitle"/>
          </p:nvPr>
        </p:nvSpPr>
        <p:spPr>
          <a:xfrm>
            <a:off x="0" y="2255400"/>
            <a:ext cx="9144000" cy="632700"/>
          </a:xfrm>
          <a:prstGeom prst="rect">
            <a:avLst/>
          </a:prstGeom>
          <a:solidFill>
            <a:schemeClr val="dk1"/>
          </a:solidFill>
        </p:spPr>
        <p:txBody>
          <a:bodyPr spcFirstLastPara="1" wrap="square" lIns="91425" tIns="91425" rIns="91425" bIns="91425" anchor="t" anchorCtr="0">
            <a:noAutofit/>
          </a:bodyPr>
          <a:lstStyle/>
          <a:p>
            <a:pPr marL="3657600" lvl="0" indent="0" algn="l" rtl="0">
              <a:lnSpc>
                <a:spcPct val="120000"/>
              </a:lnSpc>
              <a:spcBef>
                <a:spcPts val="3000"/>
              </a:spcBef>
              <a:spcAft>
                <a:spcPts val="0"/>
              </a:spcAft>
              <a:buNone/>
            </a:pPr>
            <a:r>
              <a:rPr lang="en" sz="2800">
                <a:solidFill>
                  <a:srgbClr val="2B2B2B"/>
                </a:solidFill>
                <a:highlight>
                  <a:srgbClr val="F9F9F9"/>
                </a:highlight>
                <a:latin typeface="Arial"/>
                <a:ea typeface="Arial"/>
                <a:cs typeface="Arial"/>
                <a:sym typeface="Arial"/>
              </a:rPr>
              <a:t>THANK YOU</a:t>
            </a:r>
            <a:endParaRPr sz="280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a:solidFill>
                <a:srgbClr val="2B2B2B"/>
              </a:solidFill>
              <a:highlight>
                <a:srgbClr val="F9F9F9"/>
              </a:highlight>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5"/>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User Experience (UX)</a:t>
            </a:r>
            <a:endParaRPr/>
          </a:p>
        </p:txBody>
      </p:sp>
      <p:sp>
        <p:nvSpPr>
          <p:cNvPr id="102" name="Google Shape;102;p15"/>
          <p:cNvSpPr txBox="1"/>
          <p:nvPr/>
        </p:nvSpPr>
        <p:spPr>
          <a:xfrm>
            <a:off x="66300" y="560925"/>
            <a:ext cx="9011400" cy="5084439"/>
          </a:xfrm>
          <a:prstGeom prst="rect">
            <a:avLst/>
          </a:prstGeom>
          <a:noFill/>
          <a:ln>
            <a:noFill/>
          </a:ln>
        </p:spPr>
        <p:txBody>
          <a:bodyPr spcFirstLastPara="1" wrap="square" lIns="91425" tIns="91425" rIns="91425" bIns="91425" anchor="t" anchorCtr="0">
            <a:spAutoFit/>
          </a:bodyPr>
          <a:lstStyle/>
          <a:p>
            <a:pPr algn="l" fontAlgn="base"/>
            <a:r>
              <a:rPr lang="en-US" sz="2000" b="0" i="0" dirty="0">
                <a:solidFill>
                  <a:srgbClr val="0A0A23"/>
                </a:solidFill>
                <a:effectLst/>
                <a:latin typeface="Lato" panose="020F0502020204030203" pitchFamily="34" charset="0"/>
              </a:rPr>
              <a:t>A good UX depends on the following points:</a:t>
            </a:r>
          </a:p>
          <a:p>
            <a:pPr algn="l" fontAlgn="base"/>
            <a:endParaRPr lang="en-US" sz="2000" b="0" i="0" dirty="0">
              <a:solidFill>
                <a:srgbClr val="0A0A23"/>
              </a:solidFill>
              <a:effectLst/>
              <a:latin typeface="Lato" panose="020F0502020204030203" pitchFamily="34" charset="0"/>
            </a:endParaRPr>
          </a:p>
          <a:p>
            <a:pPr algn="l" fontAlgn="base">
              <a:buFont typeface="Arial" panose="020B0604020202020204" pitchFamily="34" charset="0"/>
              <a:buChar char="•"/>
            </a:pPr>
            <a:r>
              <a:rPr lang="en-US" sz="2000" b="0" i="0" dirty="0">
                <a:solidFill>
                  <a:srgbClr val="0A0A23"/>
                </a:solidFill>
                <a:effectLst/>
                <a:latin typeface="inherit"/>
              </a:rPr>
              <a:t>How does a person feel when using the product?</a:t>
            </a:r>
          </a:p>
          <a:p>
            <a:pPr algn="l" fontAlgn="base">
              <a:buFont typeface="Arial" panose="020B0604020202020204" pitchFamily="34" charset="0"/>
              <a:buChar char="•"/>
            </a:pPr>
            <a:r>
              <a:rPr lang="en-US" sz="2000" b="0" i="0" dirty="0">
                <a:solidFill>
                  <a:srgbClr val="0A0A23"/>
                </a:solidFill>
                <a:effectLst/>
                <a:latin typeface="inherit"/>
              </a:rPr>
              <a:t>How accessible is it for the person to navigate the product? Can everyone use it?</a:t>
            </a:r>
          </a:p>
          <a:p>
            <a:pPr algn="l" fontAlgn="base">
              <a:buFont typeface="Arial" panose="020B0604020202020204" pitchFamily="34" charset="0"/>
              <a:buChar char="•"/>
            </a:pPr>
            <a:r>
              <a:rPr lang="en-US" sz="2000" b="0" i="0" dirty="0">
                <a:solidFill>
                  <a:srgbClr val="0A0A23"/>
                </a:solidFill>
                <a:effectLst/>
                <a:latin typeface="inherit"/>
              </a:rPr>
              <a:t>How usable is the product? Does it work as intended?</a:t>
            </a:r>
          </a:p>
          <a:p>
            <a:pPr algn="l" fontAlgn="base">
              <a:buFont typeface="Arial" panose="020B0604020202020204" pitchFamily="34" charset="0"/>
              <a:buChar char="•"/>
            </a:pPr>
            <a:r>
              <a:rPr lang="en-US" sz="2000" b="0" i="0" dirty="0">
                <a:solidFill>
                  <a:srgbClr val="0A0A23"/>
                </a:solidFill>
                <a:effectLst/>
                <a:latin typeface="inherit"/>
              </a:rPr>
              <a:t>How easy is it for the person to navigate and find the necessary information?</a:t>
            </a:r>
          </a:p>
          <a:p>
            <a:pPr algn="l" fontAlgn="base">
              <a:buFont typeface="Arial" panose="020B0604020202020204" pitchFamily="34" charset="0"/>
              <a:buChar char="•"/>
            </a:pPr>
            <a:r>
              <a:rPr lang="en-US" sz="2000" b="0" i="0" dirty="0">
                <a:solidFill>
                  <a:srgbClr val="0A0A23"/>
                </a:solidFill>
                <a:effectLst/>
                <a:latin typeface="inherit"/>
              </a:rPr>
              <a:t>How well-planned and intuitive are the steps a user needs to take to accomplish a task?</a:t>
            </a:r>
          </a:p>
          <a:p>
            <a:pPr algn="l" fontAlgn="base">
              <a:buFont typeface="Arial" panose="020B0604020202020204" pitchFamily="34" charset="0"/>
              <a:buChar char="•"/>
            </a:pPr>
            <a:r>
              <a:rPr lang="en-US" sz="2000" b="0" i="0" dirty="0">
                <a:solidFill>
                  <a:srgbClr val="0A0A23"/>
                </a:solidFill>
                <a:effectLst/>
                <a:latin typeface="inherit"/>
              </a:rPr>
              <a:t>How logical is the sequence of actions a user needs to perform to accomplish their goal with ease?</a:t>
            </a:r>
          </a:p>
          <a:p>
            <a:pPr algn="l" fontAlgn="base">
              <a:buFont typeface="Arial" panose="020B0604020202020204" pitchFamily="34" charset="0"/>
              <a:buChar char="•"/>
            </a:pPr>
            <a:r>
              <a:rPr lang="en-US" sz="2000" b="0" i="0" dirty="0">
                <a:solidFill>
                  <a:srgbClr val="0A0A23"/>
                </a:solidFill>
                <a:effectLst/>
                <a:latin typeface="inherit"/>
              </a:rPr>
              <a:t>Does it make it easy for them to achieve their initial goal?</a:t>
            </a:r>
          </a:p>
          <a:p>
            <a:pPr algn="l" fontAlgn="base">
              <a:buFont typeface="Arial" panose="020B0604020202020204" pitchFamily="34" charset="0"/>
              <a:buChar char="•"/>
            </a:pPr>
            <a:r>
              <a:rPr lang="en-US" sz="2000" b="0" i="0" dirty="0">
                <a:solidFill>
                  <a:srgbClr val="0A0A23"/>
                </a:solidFill>
                <a:effectLst/>
                <a:latin typeface="inherit"/>
              </a:rPr>
              <a:t>How well structured is the content available? Does it follow a logical hierarchy?</a:t>
            </a:r>
          </a:p>
          <a:p>
            <a:pPr algn="l" fontAlgn="base">
              <a:buFont typeface="Arial" panose="020B0604020202020204" pitchFamily="34" charset="0"/>
              <a:buChar char="•"/>
            </a:pPr>
            <a:r>
              <a:rPr lang="en-US" sz="2000" b="0" i="0" dirty="0">
                <a:solidFill>
                  <a:srgbClr val="0A0A23"/>
                </a:solidFill>
                <a:effectLst/>
                <a:latin typeface="inherit"/>
              </a:rPr>
              <a:t>How useful is the product?</a:t>
            </a:r>
          </a:p>
          <a:p>
            <a:pPr algn="l" fontAlgn="base">
              <a:buFont typeface="Arial" panose="020B0604020202020204" pitchFamily="34" charset="0"/>
              <a:buChar char="•"/>
            </a:pPr>
            <a:r>
              <a:rPr lang="en-US" sz="2000" b="0" i="0" dirty="0">
                <a:solidFill>
                  <a:srgbClr val="0A0A23"/>
                </a:solidFill>
                <a:effectLst/>
                <a:latin typeface="inherit"/>
              </a:rPr>
              <a:t>How valuable is the product?</a:t>
            </a:r>
          </a:p>
          <a:p>
            <a:pPr algn="l" fontAlgn="base">
              <a:buFont typeface="Arial" panose="020B0604020202020204" pitchFamily="34" charset="0"/>
              <a:buChar char="•"/>
            </a:pPr>
            <a:r>
              <a:rPr lang="en-US" sz="2000" b="0" i="0" dirty="0">
                <a:solidFill>
                  <a:srgbClr val="0A0A23"/>
                </a:solidFill>
                <a:effectLst/>
                <a:latin typeface="inherit"/>
              </a:rPr>
              <a:t>Does it serve a purpose?</a:t>
            </a:r>
          </a:p>
          <a:p>
            <a:pPr marL="0" lvl="0" indent="0" algn="l" rtl="0">
              <a:lnSpc>
                <a:spcPct val="115000"/>
              </a:lnSpc>
              <a:spcBef>
                <a:spcPts val="0"/>
              </a:spcBef>
              <a:spcAft>
                <a:spcPts val="0"/>
              </a:spcAft>
              <a:buNone/>
            </a:pPr>
            <a:endParaRPr sz="1600" dirty="0">
              <a:solidFill>
                <a:srgbClr val="333333"/>
              </a:solidFill>
              <a:highlight>
                <a:srgbClr val="FFFFFF"/>
              </a:highlight>
            </a:endParaRPr>
          </a:p>
        </p:txBody>
      </p:sp>
    </p:spTree>
    <p:extLst>
      <p:ext uri="{BB962C8B-B14F-4D97-AF65-F5344CB8AC3E}">
        <p14:creationId xmlns="" xmlns:p14="http://schemas.microsoft.com/office/powerpoint/2010/main" val="30672866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3"/>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2286000" lvl="0" indent="457200" algn="l" rtl="0">
              <a:lnSpc>
                <a:spcPct val="120000"/>
              </a:lnSpc>
              <a:spcBef>
                <a:spcPts val="4800"/>
              </a:spcBef>
              <a:spcAft>
                <a:spcPts val="0"/>
              </a:spcAft>
              <a:buNone/>
            </a:pPr>
            <a:r>
              <a:rPr lang="en" sz="2300">
                <a:solidFill>
                  <a:srgbClr val="2B2B2B"/>
                </a:solidFill>
                <a:highlight>
                  <a:srgbClr val="F9F9F9"/>
                </a:highlight>
                <a:latin typeface="Arial"/>
                <a:ea typeface="Arial"/>
                <a:cs typeface="Arial"/>
                <a:sym typeface="Arial"/>
              </a:rPr>
              <a:t>Design Thinking</a:t>
            </a:r>
            <a:endParaRPr sz="230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800"/>
          </a:p>
        </p:txBody>
      </p:sp>
      <p:sp>
        <p:nvSpPr>
          <p:cNvPr id="151" name="Google Shape;151;p23"/>
          <p:cNvSpPr txBox="1"/>
          <p:nvPr/>
        </p:nvSpPr>
        <p:spPr>
          <a:xfrm>
            <a:off x="132600" y="1026775"/>
            <a:ext cx="9011400" cy="3201600"/>
          </a:xfrm>
          <a:prstGeom prst="rect">
            <a:avLst/>
          </a:prstGeom>
          <a:noFill/>
          <a:ln>
            <a:noFill/>
          </a:ln>
        </p:spPr>
        <p:txBody>
          <a:bodyPr spcFirstLastPara="1" wrap="square" lIns="91425" tIns="91425" rIns="91425" bIns="91425" anchor="t" anchorCtr="0">
            <a:spAutoFit/>
          </a:bodyPr>
          <a:lstStyle/>
          <a:p>
            <a:pPr marL="457200" lvl="0" indent="0" algn="l" rtl="0">
              <a:lnSpc>
                <a:spcPct val="155555"/>
              </a:lnSpc>
              <a:spcBef>
                <a:spcPts val="1200"/>
              </a:spcBef>
              <a:spcAft>
                <a:spcPts val="0"/>
              </a:spcAft>
              <a:buNone/>
            </a:pPr>
            <a:r>
              <a:rPr lang="en" sz="1800" u="sng" dirty="0">
                <a:solidFill>
                  <a:schemeClr val="hlink"/>
                </a:solidFill>
                <a:highlight>
                  <a:srgbClr val="F9F9F9"/>
                </a:highlight>
                <a:latin typeface="Merriweather"/>
                <a:ea typeface="Merriweather"/>
                <a:cs typeface="Merriweather"/>
                <a:sym typeface="Merriweather"/>
                <a:hlinkClick r:id="rId3"/>
              </a:rPr>
              <a:t>Design thinking</a:t>
            </a:r>
            <a:r>
              <a:rPr lang="en" sz="1800" dirty="0">
                <a:solidFill>
                  <a:srgbClr val="2B2B2B"/>
                </a:solidFill>
                <a:highlight>
                  <a:srgbClr val="F9F9F9"/>
                </a:highlight>
                <a:latin typeface="Merriweather"/>
                <a:ea typeface="Merriweather"/>
                <a:cs typeface="Merriweather"/>
                <a:sym typeface="Merriweather"/>
              </a:rPr>
              <a:t> is a methodology which provides a solution-based approach to solving problems. </a:t>
            </a:r>
            <a:endParaRPr sz="1800" dirty="0">
              <a:solidFill>
                <a:srgbClr val="2B2B2B"/>
              </a:solidFill>
              <a:highlight>
                <a:srgbClr val="F9F9F9"/>
              </a:highlight>
              <a:latin typeface="Merriweather"/>
              <a:ea typeface="Merriweather"/>
              <a:cs typeface="Merriweather"/>
              <a:sym typeface="Merriweather"/>
            </a:endParaRPr>
          </a:p>
          <a:p>
            <a:pPr marL="457200" lvl="0" indent="0" algn="l" rtl="0">
              <a:lnSpc>
                <a:spcPct val="155555"/>
              </a:lnSpc>
              <a:spcBef>
                <a:spcPts val="1200"/>
              </a:spcBef>
              <a:spcAft>
                <a:spcPts val="1200"/>
              </a:spcAft>
              <a:buNone/>
            </a:pPr>
            <a:r>
              <a:rPr lang="en" sz="1800" dirty="0">
                <a:solidFill>
                  <a:srgbClr val="2B2B2B"/>
                </a:solidFill>
                <a:highlight>
                  <a:srgbClr val="F9F9F9"/>
                </a:highlight>
                <a:latin typeface="Merriweather"/>
                <a:ea typeface="Merriweather"/>
                <a:cs typeface="Merriweather"/>
                <a:sym typeface="Merriweather"/>
              </a:rPr>
              <a:t>It’s extremely useful when used to tackle complex problems that are ill-defined or unknown—because it serves to understand the </a:t>
            </a:r>
            <a:r>
              <a:rPr lang="en" sz="1800" u="sng" dirty="0">
                <a:solidFill>
                  <a:schemeClr val="hlink"/>
                </a:solidFill>
                <a:highlight>
                  <a:srgbClr val="F9F9F9"/>
                </a:highlight>
                <a:latin typeface="Merriweather"/>
                <a:ea typeface="Merriweather"/>
                <a:cs typeface="Merriweather"/>
                <a:sym typeface="Merriweather"/>
                <a:hlinkClick r:id="rId4"/>
              </a:rPr>
              <a:t>human needs</a:t>
            </a:r>
            <a:r>
              <a:rPr lang="en" sz="1800" dirty="0">
                <a:solidFill>
                  <a:srgbClr val="2B2B2B"/>
                </a:solidFill>
                <a:highlight>
                  <a:srgbClr val="F9F9F9"/>
                </a:highlight>
                <a:latin typeface="Merriweather"/>
                <a:ea typeface="Merriweather"/>
                <a:cs typeface="Merriweather"/>
                <a:sym typeface="Merriweather"/>
              </a:rPr>
              <a:t> involved, reframe the problem in human-centric ways, create numerous ideas in </a:t>
            </a:r>
            <a:r>
              <a:rPr lang="en" sz="1800" u="sng" dirty="0">
                <a:solidFill>
                  <a:schemeClr val="hlink"/>
                </a:solidFill>
                <a:highlight>
                  <a:srgbClr val="F9F9F9"/>
                </a:highlight>
                <a:latin typeface="Merriweather"/>
                <a:ea typeface="Merriweather"/>
                <a:cs typeface="Merriweather"/>
                <a:sym typeface="Merriweather"/>
                <a:hlinkClick r:id="rId5"/>
              </a:rPr>
              <a:t>brainstorming</a:t>
            </a:r>
            <a:r>
              <a:rPr lang="en" sz="1800" dirty="0">
                <a:solidFill>
                  <a:srgbClr val="2B2B2B"/>
                </a:solidFill>
                <a:highlight>
                  <a:srgbClr val="F9F9F9"/>
                </a:highlight>
                <a:latin typeface="Merriweather"/>
                <a:ea typeface="Merriweather"/>
                <a:cs typeface="Merriweather"/>
                <a:sym typeface="Merriweather"/>
              </a:rPr>
              <a:t> sessions and adopt a hands-on approach to </a:t>
            </a:r>
            <a:r>
              <a:rPr lang="en" sz="1800" u="sng" dirty="0">
                <a:solidFill>
                  <a:schemeClr val="hlink"/>
                </a:solidFill>
                <a:highlight>
                  <a:srgbClr val="F9F9F9"/>
                </a:highlight>
                <a:latin typeface="Merriweather"/>
                <a:ea typeface="Merriweather"/>
                <a:cs typeface="Merriweather"/>
                <a:sym typeface="Merriweather"/>
                <a:hlinkClick r:id="rId6"/>
              </a:rPr>
              <a:t>prototyping</a:t>
            </a:r>
            <a:r>
              <a:rPr lang="en" sz="1800" dirty="0">
                <a:solidFill>
                  <a:srgbClr val="2B2B2B"/>
                </a:solidFill>
                <a:highlight>
                  <a:srgbClr val="F9F9F9"/>
                </a:highlight>
                <a:latin typeface="Merriweather"/>
                <a:ea typeface="Merriweather"/>
                <a:cs typeface="Merriweather"/>
                <a:sym typeface="Merriweather"/>
              </a:rPr>
              <a:t> and testing. </a:t>
            </a:r>
            <a:endParaRPr sz="1800" b="1" dirty="0">
              <a:solidFill>
                <a:srgbClr val="2D333A"/>
              </a:solidFill>
              <a:highlight>
                <a:srgbClr val="FFFFFF"/>
              </a:highlight>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4"/>
          <p:cNvSpPr txBox="1">
            <a:spLocks noGrp="1"/>
          </p:cNvSpPr>
          <p:nvPr>
            <p:ph type="ctrTitle"/>
          </p:nvPr>
        </p:nvSpPr>
        <p:spPr>
          <a:xfrm>
            <a:off x="0" y="0"/>
            <a:ext cx="9144000" cy="708900"/>
          </a:xfrm>
          <a:prstGeom prst="rect">
            <a:avLst/>
          </a:prstGeom>
          <a:solidFill>
            <a:schemeClr val="dk1"/>
          </a:solidFill>
        </p:spPr>
        <p:txBody>
          <a:bodyPr spcFirstLastPara="1" wrap="square" lIns="91425" tIns="91425" rIns="91425" bIns="91425" anchor="t" anchorCtr="0">
            <a:noAutofit/>
          </a:bodyPr>
          <a:lstStyle/>
          <a:p>
            <a:pPr marL="0" lvl="0" indent="0" rtl="0">
              <a:spcBef>
                <a:spcPts val="1200"/>
              </a:spcBef>
              <a:spcAft>
                <a:spcPts val="0"/>
              </a:spcAft>
              <a:buNone/>
            </a:pPr>
            <a:r>
              <a:rPr lang="en-IN" sz="2800" dirty="0"/>
              <a:t>Design Thinking</a:t>
            </a:r>
            <a:endParaRPr sz="2800" dirty="0"/>
          </a:p>
        </p:txBody>
      </p:sp>
      <p:sp>
        <p:nvSpPr>
          <p:cNvPr id="157" name="Google Shape;157;p24"/>
          <p:cNvSpPr txBox="1"/>
          <p:nvPr/>
        </p:nvSpPr>
        <p:spPr>
          <a:xfrm>
            <a:off x="66300" y="708900"/>
            <a:ext cx="9011400" cy="4348148"/>
          </a:xfrm>
          <a:prstGeom prst="rect">
            <a:avLst/>
          </a:prstGeom>
          <a:noFill/>
          <a:ln>
            <a:noFill/>
          </a:ln>
        </p:spPr>
        <p:txBody>
          <a:bodyPr spcFirstLastPara="1" wrap="square" lIns="91425" tIns="91425" rIns="91425" bIns="91425" anchor="t" anchorCtr="0">
            <a:spAutoFit/>
          </a:bodyPr>
          <a:lstStyle/>
          <a:p>
            <a:pPr marL="457200" lvl="0" indent="-330200" algn="l" rtl="0">
              <a:lnSpc>
                <a:spcPct val="178000"/>
              </a:lnSpc>
              <a:spcBef>
                <a:spcPts val="0"/>
              </a:spcBef>
              <a:spcAft>
                <a:spcPts val="0"/>
              </a:spcAft>
              <a:buClr>
                <a:srgbClr val="2B2B2B"/>
              </a:buClr>
              <a:buSzPts val="1600"/>
              <a:buFont typeface="Merriweather"/>
              <a:buChar char="●"/>
            </a:pPr>
            <a:r>
              <a:rPr lang="en" sz="1600" dirty="0">
                <a:solidFill>
                  <a:srgbClr val="2B2B2B"/>
                </a:solidFill>
                <a:highlight>
                  <a:srgbClr val="F9F9F9"/>
                </a:highlight>
                <a:latin typeface="Merriweather"/>
                <a:ea typeface="Merriweather"/>
                <a:cs typeface="Merriweather"/>
                <a:sym typeface="Merriweather"/>
              </a:rPr>
              <a:t>Design thinking is an iterative, non-linear process which focuses on a </a:t>
            </a:r>
            <a:r>
              <a:rPr lang="en" sz="1600" u="sng" dirty="0">
                <a:solidFill>
                  <a:schemeClr val="hlink"/>
                </a:solidFill>
                <a:highlight>
                  <a:srgbClr val="F9F9F9"/>
                </a:highlight>
                <a:latin typeface="Merriweather"/>
                <a:ea typeface="Merriweather"/>
                <a:cs typeface="Merriweather"/>
                <a:sym typeface="Merriweather"/>
                <a:hlinkClick r:id="rId3"/>
              </a:rPr>
              <a:t>collaboration</a:t>
            </a:r>
            <a:r>
              <a:rPr lang="en" sz="1600" dirty="0">
                <a:solidFill>
                  <a:srgbClr val="2B2B2B"/>
                </a:solidFill>
                <a:highlight>
                  <a:srgbClr val="F9F9F9"/>
                </a:highlight>
                <a:latin typeface="Merriweather"/>
                <a:ea typeface="Merriweather"/>
                <a:cs typeface="Merriweather"/>
                <a:sym typeface="Merriweather"/>
              </a:rPr>
              <a:t> between designers and users. It brings innovative solutions to life based on how real users think, feel and behave.</a:t>
            </a:r>
            <a:endParaRPr sz="1600" dirty="0">
              <a:solidFill>
                <a:srgbClr val="2B2B2B"/>
              </a:solidFill>
              <a:highlight>
                <a:srgbClr val="F9F9F9"/>
              </a:highlight>
              <a:latin typeface="Merriweather"/>
              <a:ea typeface="Merriweather"/>
              <a:cs typeface="Merriweather"/>
              <a:sym typeface="Merriweather"/>
            </a:endParaRPr>
          </a:p>
          <a:p>
            <a:pPr marL="457200" lvl="0" indent="-330200" algn="l" rtl="0">
              <a:lnSpc>
                <a:spcPct val="178000"/>
              </a:lnSpc>
              <a:spcBef>
                <a:spcPts val="0"/>
              </a:spcBef>
              <a:spcAft>
                <a:spcPts val="0"/>
              </a:spcAft>
              <a:buClr>
                <a:srgbClr val="2B2B2B"/>
              </a:buClr>
              <a:buSzPts val="1600"/>
              <a:buFont typeface="Merriweather"/>
              <a:buChar char="●"/>
            </a:pPr>
            <a:r>
              <a:rPr lang="en" sz="1600" dirty="0">
                <a:solidFill>
                  <a:srgbClr val="2B2B2B"/>
                </a:solidFill>
                <a:highlight>
                  <a:srgbClr val="F9F9F9"/>
                </a:highlight>
                <a:latin typeface="Merriweather"/>
                <a:ea typeface="Merriweather"/>
                <a:cs typeface="Merriweather"/>
                <a:sym typeface="Merriweather"/>
              </a:rPr>
              <a:t>This </a:t>
            </a:r>
            <a:r>
              <a:rPr lang="en" sz="1600" u="sng" dirty="0">
                <a:solidFill>
                  <a:schemeClr val="hlink"/>
                </a:solidFill>
                <a:highlight>
                  <a:srgbClr val="F9F9F9"/>
                </a:highlight>
                <a:latin typeface="Merriweather"/>
                <a:ea typeface="Merriweather"/>
                <a:cs typeface="Merriweather"/>
                <a:sym typeface="Merriweather"/>
                <a:hlinkClick r:id="rId4"/>
              </a:rPr>
              <a:t>human-centered design</a:t>
            </a:r>
            <a:r>
              <a:rPr lang="en" sz="1600" dirty="0">
                <a:solidFill>
                  <a:srgbClr val="2B2B2B"/>
                </a:solidFill>
                <a:highlight>
                  <a:srgbClr val="F9F9F9"/>
                </a:highlight>
                <a:latin typeface="Merriweather"/>
                <a:ea typeface="Merriweather"/>
                <a:cs typeface="Merriweather"/>
                <a:sym typeface="Merriweather"/>
              </a:rPr>
              <a:t> process consists of five core stages </a:t>
            </a:r>
            <a:r>
              <a:rPr lang="en" sz="2000" b="1" dirty="0">
                <a:solidFill>
                  <a:srgbClr val="2B2B2B"/>
                </a:solidFill>
                <a:highlight>
                  <a:srgbClr val="F9F9F9"/>
                </a:highlight>
                <a:latin typeface="Merriweather"/>
                <a:ea typeface="Merriweather"/>
                <a:cs typeface="Merriweather"/>
                <a:sym typeface="Merriweather"/>
              </a:rPr>
              <a:t>Empathize, Define, Ideate, Prototype and Test.</a:t>
            </a:r>
            <a:endParaRPr sz="2000" b="1" dirty="0">
              <a:solidFill>
                <a:srgbClr val="2B2B2B"/>
              </a:solidFill>
              <a:highlight>
                <a:srgbClr val="F9F9F9"/>
              </a:highlight>
              <a:latin typeface="Merriweather"/>
              <a:ea typeface="Merriweather"/>
              <a:cs typeface="Merriweather"/>
              <a:sym typeface="Merriweather"/>
            </a:endParaRPr>
          </a:p>
          <a:p>
            <a:pPr marL="457200" lvl="0" indent="-330200" algn="l" rtl="0">
              <a:lnSpc>
                <a:spcPct val="178000"/>
              </a:lnSpc>
              <a:spcBef>
                <a:spcPts val="0"/>
              </a:spcBef>
              <a:spcAft>
                <a:spcPts val="0"/>
              </a:spcAft>
              <a:buClr>
                <a:srgbClr val="2B2B2B"/>
              </a:buClr>
              <a:buSzPts val="1600"/>
              <a:buFont typeface="Merriweather"/>
              <a:buChar char="●"/>
            </a:pPr>
            <a:r>
              <a:rPr lang="en" sz="1600" dirty="0">
                <a:solidFill>
                  <a:srgbClr val="2B2B2B"/>
                </a:solidFill>
                <a:highlight>
                  <a:srgbClr val="F9F9F9"/>
                </a:highlight>
                <a:latin typeface="Merriweather"/>
                <a:ea typeface="Merriweather"/>
                <a:cs typeface="Merriweather"/>
                <a:sym typeface="Merriweather"/>
              </a:rPr>
              <a:t>It’s important to note that these stages are a guide. The iterative, non-linear nature of design thinking means you and your design team can carry these stages out simultaneously, repeat them and even circle back to previous stages at any point in the design thinking process.</a:t>
            </a:r>
            <a:endParaRPr sz="1600" b="1" dirty="0">
              <a:solidFill>
                <a:srgbClr val="2B2B2B"/>
              </a:solidFill>
              <a:highlight>
                <a:srgbClr val="F9F9F9"/>
              </a:highlight>
              <a:latin typeface="Merriweather"/>
              <a:ea typeface="Merriweather"/>
              <a:cs typeface="Merriweather"/>
              <a:sym typeface="Merriweather"/>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4"/>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2286000" lvl="0" indent="457200" algn="l" rtl="0">
              <a:lnSpc>
                <a:spcPct val="120000"/>
              </a:lnSpc>
              <a:spcBef>
                <a:spcPts val="4800"/>
              </a:spcBef>
              <a:spcAft>
                <a:spcPts val="0"/>
              </a:spcAft>
              <a:buNone/>
            </a:pPr>
            <a:r>
              <a:rPr lang="en" sz="2300">
                <a:solidFill>
                  <a:srgbClr val="2B2B2B"/>
                </a:solidFill>
                <a:highlight>
                  <a:srgbClr val="F9F9F9"/>
                </a:highlight>
                <a:latin typeface="Arial"/>
                <a:ea typeface="Arial"/>
                <a:cs typeface="Arial"/>
                <a:sym typeface="Arial"/>
              </a:rPr>
              <a:t>Design Thinking</a:t>
            </a:r>
            <a:endParaRPr sz="230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800"/>
          </a:p>
        </p:txBody>
      </p:sp>
      <p:pic>
        <p:nvPicPr>
          <p:cNvPr id="3" name="Picture 2" descr="A graphic of a diagram&#10;&#10;Description automatically generated">
            <a:extLst>
              <a:ext uri="{FF2B5EF4-FFF2-40B4-BE49-F238E27FC236}">
                <a16:creationId xmlns="" xmlns:a16="http://schemas.microsoft.com/office/drawing/2014/main" id="{1E690309-A17D-940C-8A19-C39015B66041}"/>
              </a:ext>
            </a:extLst>
          </p:cNvPr>
          <p:cNvPicPr>
            <a:picLocks noChangeAspect="1"/>
          </p:cNvPicPr>
          <p:nvPr/>
        </p:nvPicPr>
        <p:blipFill>
          <a:blip r:embed="rId3"/>
          <a:stretch>
            <a:fillRect/>
          </a:stretch>
        </p:blipFill>
        <p:spPr>
          <a:xfrm>
            <a:off x="888" y="0"/>
            <a:ext cx="9142223" cy="5143500"/>
          </a:xfrm>
          <a:prstGeom prst="rect">
            <a:avLst/>
          </a:prstGeom>
        </p:spPr>
      </p:pic>
    </p:spTree>
    <p:extLst>
      <p:ext uri="{BB962C8B-B14F-4D97-AF65-F5344CB8AC3E}">
        <p14:creationId xmlns="" xmlns:p14="http://schemas.microsoft.com/office/powerpoint/2010/main" val="41702784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5"/>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l" rtl="0">
              <a:lnSpc>
                <a:spcPct val="120000"/>
              </a:lnSpc>
              <a:spcBef>
                <a:spcPts val="3000"/>
              </a:spcBef>
              <a:spcAft>
                <a:spcPts val="0"/>
              </a:spcAft>
              <a:buNone/>
            </a:pPr>
            <a:r>
              <a:rPr lang="en" sz="2800">
                <a:solidFill>
                  <a:srgbClr val="2B2B2B"/>
                </a:solidFill>
                <a:highlight>
                  <a:srgbClr val="F9F9F9"/>
                </a:highlight>
                <a:latin typeface="Arial"/>
                <a:ea typeface="Arial"/>
                <a:cs typeface="Arial"/>
                <a:sym typeface="Arial"/>
              </a:rPr>
              <a:t>Five Stages of the Design Thinking Process</a:t>
            </a:r>
            <a:endParaRPr sz="280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a:solidFill>
                <a:srgbClr val="2B2B2B"/>
              </a:solidFill>
              <a:highlight>
                <a:srgbClr val="F9F9F9"/>
              </a:highlight>
              <a:latin typeface="Arial"/>
              <a:ea typeface="Arial"/>
              <a:cs typeface="Arial"/>
              <a:sym typeface="Arial"/>
            </a:endParaRPr>
          </a:p>
        </p:txBody>
      </p:sp>
      <p:sp>
        <p:nvSpPr>
          <p:cNvPr id="163" name="Google Shape;163;p25"/>
          <p:cNvSpPr txBox="1"/>
          <p:nvPr/>
        </p:nvSpPr>
        <p:spPr>
          <a:xfrm>
            <a:off x="132600" y="674200"/>
            <a:ext cx="9011400" cy="981900"/>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3000"/>
              </a:spcBef>
              <a:spcAft>
                <a:spcPts val="0"/>
              </a:spcAft>
              <a:buNone/>
            </a:pPr>
            <a:r>
              <a:rPr lang="en" sz="1900" b="1">
                <a:solidFill>
                  <a:srgbClr val="2B2B2B"/>
                </a:solidFill>
                <a:highlight>
                  <a:srgbClr val="F9F9F9"/>
                </a:highlight>
              </a:rPr>
              <a:t>Stage 1: Empathize—Research Your Users' Needs</a:t>
            </a:r>
            <a:endParaRPr sz="1900" b="1">
              <a:solidFill>
                <a:srgbClr val="2B2B2B"/>
              </a:solidFill>
              <a:highlight>
                <a:srgbClr val="F9F9F9"/>
              </a:highlight>
            </a:endParaRPr>
          </a:p>
          <a:p>
            <a:pPr marL="457200" lvl="0" indent="0" algn="l" rtl="0">
              <a:lnSpc>
                <a:spcPct val="178000"/>
              </a:lnSpc>
              <a:spcBef>
                <a:spcPts val="1200"/>
              </a:spcBef>
              <a:spcAft>
                <a:spcPts val="2400"/>
              </a:spcAft>
              <a:buNone/>
            </a:pPr>
            <a:endParaRPr sz="1900" b="1">
              <a:solidFill>
                <a:srgbClr val="2B2B2B"/>
              </a:solidFill>
              <a:highlight>
                <a:srgbClr val="F9F9F9"/>
              </a:highlight>
              <a:latin typeface="Merriweather"/>
              <a:ea typeface="Merriweather"/>
              <a:cs typeface="Merriweather"/>
              <a:sym typeface="Merriweather"/>
            </a:endParaRPr>
          </a:p>
        </p:txBody>
      </p:sp>
      <p:sp>
        <p:nvSpPr>
          <p:cNvPr id="164" name="Google Shape;164;p25"/>
          <p:cNvSpPr txBox="1"/>
          <p:nvPr/>
        </p:nvSpPr>
        <p:spPr>
          <a:xfrm>
            <a:off x="233700" y="1062100"/>
            <a:ext cx="8809200" cy="4030800"/>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3000"/>
              </a:spcBef>
              <a:spcAft>
                <a:spcPts val="0"/>
              </a:spcAft>
              <a:buNone/>
            </a:pPr>
            <a:r>
              <a:rPr lang="en" sz="1600">
                <a:solidFill>
                  <a:srgbClr val="2B2B2B"/>
                </a:solidFill>
                <a:highlight>
                  <a:srgbClr val="F9F9F9"/>
                </a:highlight>
                <a:latin typeface="Merriweather"/>
                <a:ea typeface="Merriweather"/>
                <a:cs typeface="Merriweather"/>
                <a:sym typeface="Merriweather"/>
              </a:rPr>
              <a:t>The first stage of the design thinking process focuses on </a:t>
            </a:r>
            <a:r>
              <a:rPr lang="en" sz="1600" b="1">
                <a:solidFill>
                  <a:srgbClr val="2B2B2B"/>
                </a:solidFill>
                <a:highlight>
                  <a:srgbClr val="F9F9F9"/>
                </a:highlight>
                <a:latin typeface="Merriweather"/>
                <a:ea typeface="Merriweather"/>
                <a:cs typeface="Merriweather"/>
                <a:sym typeface="Merriweather"/>
              </a:rPr>
              <a:t>user-centric research</a:t>
            </a:r>
            <a:r>
              <a:rPr lang="en" sz="1600">
                <a:solidFill>
                  <a:srgbClr val="2B2B2B"/>
                </a:solidFill>
                <a:highlight>
                  <a:srgbClr val="F9F9F9"/>
                </a:highlight>
                <a:latin typeface="Merriweather"/>
                <a:ea typeface="Merriweather"/>
                <a:cs typeface="Merriweather"/>
                <a:sym typeface="Merriweather"/>
              </a:rPr>
              <a:t>. </a:t>
            </a:r>
            <a:r>
              <a:rPr lang="en" sz="1600">
                <a:latin typeface="Merriweather"/>
                <a:ea typeface="Merriweather"/>
                <a:cs typeface="Merriweather"/>
                <a:sym typeface="Merriweather"/>
              </a:rPr>
              <a:t>Designers need to build empathy for their users in order to take the right course of action.</a:t>
            </a:r>
            <a:endParaRPr sz="1600">
              <a:latin typeface="Merriweather"/>
              <a:ea typeface="Merriweather"/>
              <a:cs typeface="Merriweather"/>
              <a:sym typeface="Merriweather"/>
            </a:endParaRPr>
          </a:p>
          <a:p>
            <a:pPr marL="0" lvl="0" indent="0" algn="l" rtl="0">
              <a:lnSpc>
                <a:spcPct val="120000"/>
              </a:lnSpc>
              <a:spcBef>
                <a:spcPts val="3000"/>
              </a:spcBef>
              <a:spcAft>
                <a:spcPts val="0"/>
              </a:spcAft>
              <a:buNone/>
            </a:pPr>
            <a:r>
              <a:rPr lang="en" sz="1600">
                <a:latin typeface="Merriweather"/>
                <a:ea typeface="Merriweather"/>
                <a:cs typeface="Merriweather"/>
                <a:sym typeface="Merriweather"/>
              </a:rPr>
              <a:t> It’s important to understand how the user feels when interacting with a certain product or interface; does the layout of this website evoke feelings of frustration? What emotions does the user go through when navigating this app?</a:t>
            </a:r>
            <a:endParaRPr sz="1600">
              <a:latin typeface="Merriweather"/>
              <a:ea typeface="Merriweather"/>
              <a:cs typeface="Merriweather"/>
              <a:sym typeface="Merriweather"/>
            </a:endParaRPr>
          </a:p>
          <a:p>
            <a:pPr marL="0" lvl="0" indent="0" algn="l" rtl="0">
              <a:lnSpc>
                <a:spcPct val="166666"/>
              </a:lnSpc>
              <a:spcBef>
                <a:spcPts val="1400"/>
              </a:spcBef>
              <a:spcAft>
                <a:spcPts val="1400"/>
              </a:spcAft>
              <a:buNone/>
            </a:pPr>
            <a:r>
              <a:rPr lang="en" sz="1600">
                <a:latin typeface="Merriweather"/>
                <a:ea typeface="Merriweather"/>
                <a:cs typeface="Merriweather"/>
                <a:sym typeface="Merriweather"/>
              </a:rPr>
              <a:t>In building empathy, designers can create products which truly please the user and make their lives easier. Without this empathy, the design process lacks that all-important user-centricity which often marks the distinction between product </a:t>
            </a:r>
            <a:r>
              <a:rPr lang="en" sz="1800"/>
              <a:t>success and failure.</a:t>
            </a:r>
            <a:endParaRPr sz="1500" i="1">
              <a:solidFill>
                <a:srgbClr val="2B2B2B"/>
              </a:solidFill>
              <a:highlight>
                <a:srgbClr val="F9F9F9"/>
              </a:highlight>
              <a:latin typeface="Merriweather"/>
              <a:ea typeface="Merriweather"/>
              <a:cs typeface="Merriweather"/>
              <a:sym typeface="Merriweathe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6"/>
          <p:cNvSpPr txBox="1">
            <a:spLocks noGrp="1"/>
          </p:cNvSpPr>
          <p:nvPr>
            <p:ph type="ctrTitle"/>
          </p:nvPr>
        </p:nvSpPr>
        <p:spPr>
          <a:xfrm>
            <a:off x="0" y="0"/>
            <a:ext cx="9144000" cy="632700"/>
          </a:xfrm>
          <a:prstGeom prst="rect">
            <a:avLst/>
          </a:prstGeom>
          <a:solidFill>
            <a:schemeClr val="dk1"/>
          </a:solidFill>
        </p:spPr>
        <p:txBody>
          <a:bodyPr spcFirstLastPara="1" wrap="square" lIns="91425" tIns="91425" rIns="91425" bIns="91425" anchor="t" anchorCtr="0">
            <a:noAutofit/>
          </a:bodyPr>
          <a:lstStyle/>
          <a:p>
            <a:pPr marL="914400" lvl="0" indent="0" algn="ctr" rtl="0">
              <a:lnSpc>
                <a:spcPct val="120000"/>
              </a:lnSpc>
              <a:spcBef>
                <a:spcPts val="3000"/>
              </a:spcBef>
              <a:spcAft>
                <a:spcPts val="0"/>
              </a:spcAft>
              <a:buNone/>
            </a:pPr>
            <a:r>
              <a:rPr lang="en" sz="2800">
                <a:solidFill>
                  <a:srgbClr val="2B2B2B"/>
                </a:solidFill>
                <a:highlight>
                  <a:srgbClr val="F9F9F9"/>
                </a:highlight>
                <a:latin typeface="Arial"/>
                <a:ea typeface="Arial"/>
                <a:cs typeface="Arial"/>
                <a:sym typeface="Arial"/>
              </a:rPr>
              <a:t>Empathy Map</a:t>
            </a:r>
            <a:endParaRPr sz="2800">
              <a:solidFill>
                <a:srgbClr val="2B2B2B"/>
              </a:solidFill>
              <a:highlight>
                <a:srgbClr val="F9F9F9"/>
              </a:highlight>
              <a:latin typeface="Arial"/>
              <a:ea typeface="Arial"/>
              <a:cs typeface="Arial"/>
              <a:sym typeface="Arial"/>
            </a:endParaRPr>
          </a:p>
          <a:p>
            <a:pPr marL="0" lvl="0" indent="0" algn="ctr" rtl="0">
              <a:spcBef>
                <a:spcPts val="1200"/>
              </a:spcBef>
              <a:spcAft>
                <a:spcPts val="0"/>
              </a:spcAft>
              <a:buNone/>
            </a:pPr>
            <a:endParaRPr sz="2300">
              <a:solidFill>
                <a:srgbClr val="2B2B2B"/>
              </a:solidFill>
              <a:highlight>
                <a:srgbClr val="F9F9F9"/>
              </a:highlight>
              <a:latin typeface="Arial"/>
              <a:ea typeface="Arial"/>
              <a:cs typeface="Arial"/>
              <a:sym typeface="Arial"/>
            </a:endParaRPr>
          </a:p>
        </p:txBody>
      </p:sp>
      <p:pic>
        <p:nvPicPr>
          <p:cNvPr id="170" name="Google Shape;170;p26"/>
          <p:cNvPicPr preferRelativeResize="0"/>
          <p:nvPr/>
        </p:nvPicPr>
        <p:blipFill>
          <a:blip r:embed="rId3">
            <a:alphaModFix/>
          </a:blip>
          <a:stretch>
            <a:fillRect/>
          </a:stretch>
        </p:blipFill>
        <p:spPr>
          <a:xfrm>
            <a:off x="2314575" y="1500875"/>
            <a:ext cx="4915551" cy="3479500"/>
          </a:xfrm>
          <a:prstGeom prst="rect">
            <a:avLst/>
          </a:prstGeom>
          <a:noFill/>
          <a:ln>
            <a:noFill/>
          </a:ln>
        </p:spPr>
      </p:pic>
      <p:sp>
        <p:nvSpPr>
          <p:cNvPr id="171" name="Google Shape;171;p26"/>
          <p:cNvSpPr txBox="1"/>
          <p:nvPr/>
        </p:nvSpPr>
        <p:spPr>
          <a:xfrm>
            <a:off x="96300" y="899400"/>
            <a:ext cx="9047700" cy="500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50" b="1" dirty="0">
                <a:solidFill>
                  <a:srgbClr val="333333"/>
                </a:solidFill>
                <a:highlight>
                  <a:srgbClr val="FFFFFF"/>
                </a:highlight>
              </a:rPr>
              <a:t>Empathy maps</a:t>
            </a:r>
            <a:r>
              <a:rPr lang="en" sz="2050" dirty="0">
                <a:solidFill>
                  <a:srgbClr val="333333"/>
                </a:solidFill>
                <a:highlight>
                  <a:srgbClr val="FFFFFF"/>
                </a:highlight>
              </a:rPr>
              <a:t> help team members understand the user’s mindset.</a:t>
            </a:r>
            <a:endParaRPr sz="2100" dirty="0"/>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490</TotalTime>
  <Words>7016</Words>
  <Application>Microsoft Office PowerPoint</Application>
  <PresentationFormat>On-screen Show (16:9)</PresentationFormat>
  <Paragraphs>1618</Paragraphs>
  <Slides>37</Slides>
  <Notes>37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37</vt:i4>
      </vt:variant>
    </vt:vector>
  </HeadingPairs>
  <TitlesOfParts>
    <vt:vector size="48" baseType="lpstr">
      <vt:lpstr>Arial</vt:lpstr>
      <vt:lpstr>Raleway</vt:lpstr>
      <vt:lpstr>Lato</vt:lpstr>
      <vt:lpstr>Roboto</vt:lpstr>
      <vt:lpstr>Merriweather</vt:lpstr>
      <vt:lpstr>inherit</vt:lpstr>
      <vt:lpstr>Source Sans Variable</vt:lpstr>
      <vt:lpstr>Google Sans</vt:lpstr>
      <vt:lpstr>var(--font-sans-serif)</vt:lpstr>
      <vt:lpstr>SimSun</vt:lpstr>
      <vt:lpstr>Streamline</vt:lpstr>
      <vt:lpstr>User Centered Design</vt:lpstr>
      <vt:lpstr>User Centered Design</vt:lpstr>
      <vt:lpstr>User Experience (UX)</vt:lpstr>
      <vt:lpstr>User Experience (UX)</vt:lpstr>
      <vt:lpstr>Design Thinking </vt:lpstr>
      <vt:lpstr>Design Thinking</vt:lpstr>
      <vt:lpstr>Design Thinking </vt:lpstr>
      <vt:lpstr>Five Stages of the Design Thinking Process </vt:lpstr>
      <vt:lpstr>Empathy Map </vt:lpstr>
      <vt:lpstr>Empathy Map </vt:lpstr>
      <vt:lpstr>Empathy Map   Empathy maps can capture one particular user or can reflect an aggregation of multiple users: One-user (individual) empathy maps are usually based on a user interview or a user’s log from a diary study. Aggregated empathy maps represent a user segment, rather than one particular user. They are usually created by combining multiple individual empathy maps from users who exhibit similar behaviors and can be grouped into one segment.      </vt:lpstr>
      <vt:lpstr>Empathy Map    1. Define scope and goals  a.  What user or persona will you map?  b.  Define your primary purpose for empathy mapping  2. Gather materials   3. Collect research   4. Individually generate sticky notes for each quadrant   5. Converge to cluster and synthesize       </vt:lpstr>
      <vt:lpstr>Empathy Mapping Use Case </vt:lpstr>
      <vt:lpstr>Empathy Mapping Use Cases </vt:lpstr>
      <vt:lpstr>Journey Map </vt:lpstr>
      <vt:lpstr>Journey Map </vt:lpstr>
      <vt:lpstr>Journey Map </vt:lpstr>
      <vt:lpstr>Journey Map </vt:lpstr>
      <vt:lpstr>Employee Journey Map </vt:lpstr>
      <vt:lpstr>Employee Journey Map </vt:lpstr>
      <vt:lpstr>Journey Map </vt:lpstr>
      <vt:lpstr>Five Stages of the Design Thinking Process </vt:lpstr>
      <vt:lpstr>Five Stages of the Design Thinking Process </vt:lpstr>
      <vt:lpstr>Five Stages of the Design Thinking Process </vt:lpstr>
      <vt:lpstr>Five Stages of the Design Thinking Process </vt:lpstr>
      <vt:lpstr>User Interface (UI)</vt:lpstr>
      <vt:lpstr>Designing User Interfaces for the Users</vt:lpstr>
      <vt:lpstr>User Interface (UI) vs. User Experience (UX) Design </vt:lpstr>
      <vt:lpstr>Designing User Interfaces for the Users: Case Study</vt:lpstr>
      <vt:lpstr>User Interface Example</vt:lpstr>
      <vt:lpstr>Story Boards </vt:lpstr>
      <vt:lpstr>StoryBoard Usecase </vt:lpstr>
      <vt:lpstr>Wireframes  </vt:lpstr>
      <vt:lpstr>Prototype </vt:lpstr>
      <vt:lpstr>Prototype </vt:lpstr>
      <vt:lpstr>Test </vt:lpstr>
      <vt:lpstr>THANK YOU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Centered Design</dc:title>
  <dc:creator>Praveen Kumar  G S</dc:creator>
  <cp:lastModifiedBy>USER</cp:lastModifiedBy>
  <cp:revision>45</cp:revision>
  <dcterms:modified xsi:type="dcterms:W3CDTF">2023-08-01T16:23:47Z</dcterms:modified>
</cp:coreProperties>
</file>